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72" r:id="rId8"/>
    <p:sldId id="273" r:id="rId9"/>
    <p:sldId id="274" r:id="rId10"/>
    <p:sldId id="275" r:id="rId11"/>
    <p:sldId id="276" r:id="rId12"/>
    <p:sldId id="277" r:id="rId13"/>
    <p:sldId id="270" r:id="rId14"/>
    <p:sldId id="266" r:id="rId15"/>
    <p:sldId id="267" r:id="rId16"/>
    <p:sldId id="268" r:id="rId17"/>
    <p:sldId id="271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749FA-C687-4B28-B526-532651CC69E0}" v="85" dt="2021-04-12T16:56:10.254"/>
    <p1510:client id="{3A5A4E76-2DFE-4086-9C3F-CAB3814CA8A8}" v="263" dt="2021-03-19T11:39:04.907"/>
    <p1510:client id="{563DA901-97A6-4901-95A7-AD167BD330D8}" v="235" dt="2021-03-24T13:32:53.982"/>
    <p1510:client id="{6FD0CC31-FAA8-4D09-99FE-2EF320A3B247}" v="99" dt="2021-03-19T10:34:00.198"/>
    <p1510:client id="{8BD36098-ADC4-44BC-9FE0-BDD389C14982}" v="1" dt="2021-03-19T13:28:32.664"/>
    <p1510:client id="{93961013-537B-4B83-8D84-7C0C453485E6}" v="66" dt="2021-03-24T12:02:40.647"/>
    <p1510:client id="{CEEEA2B7-EF0B-4424-B504-1F85C40385EC}" v="1521" dt="2021-03-18T16:37:08.377"/>
    <p1510:client id="{D3484FEC-E134-4740-8A25-1C5C341F3C77}" v="2312" dt="2021-03-18T18:11:38.710"/>
    <p1510:client id="{D758B0A4-9638-4453-B756-DF5A44211DD1}" v="497" dt="2021-04-09T10:31:16.804"/>
    <p1510:client id="{DE72AF9A-E9B4-4142-9971-D03EC63B30AF}" v="1240" dt="2021-03-24T12:49:25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30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0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0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1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9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2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5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45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6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1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tp.zemedelka-opava.cz/web_skola/znecisteni_ovzdusi.pdf" TargetMode="External"/><Relationship Id="rId2" Type="http://schemas.openxmlformats.org/officeDocument/2006/relationships/hyperlink" Target="https://lokalni-topeniste.msk.cz/node/9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E1EF4E8-5513-4BF5-BC41-04645281C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0F93AD-5397-40C2-9A23-7530909A5B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06D8C29-9DDA-48D0-AF70-905FDB2CE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035777" y="6193799"/>
            <a:ext cx="8156223" cy="316013"/>
          </a:xfrm>
        </p:spPr>
        <p:txBody>
          <a:bodyPr anchor="t">
            <a:normAutofit/>
          </a:bodyPr>
          <a:lstStyle/>
          <a:p>
            <a:r>
              <a:rPr lang="cs-CZ" sz="1200" b="1" dirty="0" err="1">
                <a:solidFill>
                  <a:schemeClr val="tx1"/>
                </a:solidFill>
                <a:cs typeface="Angsana New"/>
              </a:rPr>
              <a:t>Tipanicová</a:t>
            </a:r>
            <a:r>
              <a:rPr lang="cs-CZ" sz="1200" b="1" dirty="0">
                <a:solidFill>
                  <a:schemeClr val="tx1"/>
                </a:solidFill>
                <a:cs typeface="Angsana New"/>
              </a:rPr>
              <a:t> Vendula, Otruba Matyáš, Honzová Kristýna,  </a:t>
            </a:r>
            <a:r>
              <a:rPr lang="cs-CZ" sz="1200" b="1" dirty="0" err="1">
                <a:solidFill>
                  <a:schemeClr val="tx1"/>
                </a:solidFill>
                <a:ea typeface="+mj-lt"/>
                <a:cs typeface="+mj-lt"/>
              </a:rPr>
              <a:t>Nguyen</a:t>
            </a:r>
            <a:r>
              <a:rPr lang="cs-CZ" sz="1200" b="1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cs-CZ" sz="1200" b="1" dirty="0" err="1">
                <a:solidFill>
                  <a:schemeClr val="tx1"/>
                </a:solidFill>
                <a:ea typeface="+mj-lt"/>
                <a:cs typeface="+mj-lt"/>
              </a:rPr>
              <a:t>Tat</a:t>
            </a:r>
            <a:r>
              <a:rPr lang="cs-CZ" sz="1200" b="1" dirty="0">
                <a:solidFill>
                  <a:schemeClr val="tx1"/>
                </a:solidFill>
                <a:ea typeface="+mj-lt"/>
                <a:cs typeface="+mj-lt"/>
              </a:rPr>
              <a:t> Ha </a:t>
            </a:r>
            <a:r>
              <a:rPr lang="cs-CZ" sz="1200" b="1" dirty="0" err="1">
                <a:solidFill>
                  <a:schemeClr val="tx1"/>
                </a:solidFill>
                <a:ea typeface="+mj-lt"/>
                <a:cs typeface="+mj-lt"/>
              </a:rPr>
              <a:t>Noi</a:t>
            </a:r>
            <a:r>
              <a:rPr lang="cs-CZ" sz="1200" b="1" dirty="0">
                <a:solidFill>
                  <a:schemeClr val="tx1"/>
                </a:solidFill>
                <a:ea typeface="+mj-lt"/>
                <a:cs typeface="+mj-lt"/>
              </a:rPr>
              <a:t>, Husáková </a:t>
            </a:r>
            <a:r>
              <a:rPr lang="cs-CZ" sz="1200" b="1" dirty="0" smtClean="0">
                <a:solidFill>
                  <a:schemeClr val="tx1"/>
                </a:solidFill>
                <a:ea typeface="+mj-lt"/>
                <a:cs typeface="+mj-lt"/>
              </a:rPr>
              <a:t>Tereza</a:t>
            </a:r>
            <a:r>
              <a:rPr lang="cs-CZ" sz="1200" b="1" dirty="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cs-CZ" sz="1200" b="1" dirty="0" err="1" smtClean="0">
                <a:solidFill>
                  <a:schemeClr val="tx1"/>
                </a:solidFill>
                <a:ea typeface="+mj-lt"/>
                <a:cs typeface="+mj-lt"/>
              </a:rPr>
              <a:t>Kríž</a:t>
            </a:r>
            <a:r>
              <a:rPr lang="cs-CZ" sz="1200" b="1" dirty="0" smtClean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cs-CZ" sz="1200" b="1" dirty="0" smtClean="0">
                <a:solidFill>
                  <a:schemeClr val="tx1"/>
                </a:solidFill>
                <a:ea typeface="+mj-lt"/>
                <a:cs typeface="+mj-lt"/>
              </a:rPr>
              <a:t>Kristián</a:t>
            </a:r>
            <a:endParaRPr lang="cs-CZ" sz="1200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1486396"/>
            <a:ext cx="9144000" cy="1642477"/>
          </a:xfrm>
        </p:spPr>
        <p:txBody>
          <a:bodyPr anchor="b">
            <a:normAutofit/>
          </a:bodyPr>
          <a:lstStyle/>
          <a:p>
            <a:r>
              <a:rPr lang="cs-CZ" sz="6600">
                <a:solidFill>
                  <a:srgbClr val="FFFFFF"/>
                </a:solidFill>
                <a:latin typeface="Arial"/>
                <a:cs typeface="Arial"/>
              </a:rPr>
              <a:t>Znečistěné ovzduší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C27C512-A3A0-4C4E-8874-FE9543CA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031" y="2092148"/>
            <a:ext cx="8097625" cy="2553228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cs typeface="Angsana New"/>
              </a:rPr>
              <a:t>VÝSLEDKY </a:t>
            </a:r>
            <a:r>
              <a:rPr lang="cs-CZ" dirty="0" smtClean="0">
                <a:cs typeface="Angsana New"/>
              </a:rPr>
              <a:t>MĚŘENÍ </a:t>
            </a:r>
            <a:br>
              <a:rPr lang="cs-CZ" dirty="0" smtClean="0">
                <a:cs typeface="Angsana New"/>
              </a:rPr>
            </a:br>
            <a:r>
              <a:rPr lang="cs-CZ" dirty="0" smtClean="0">
                <a:cs typeface="Angsana New"/>
              </a:rPr>
              <a:t>TMAVOSTI KOUŘE </a:t>
            </a:r>
            <a:br>
              <a:rPr lang="cs-CZ" dirty="0" smtClean="0">
                <a:cs typeface="Angsana New"/>
              </a:rPr>
            </a:br>
            <a:r>
              <a:rPr lang="cs-CZ" dirty="0" smtClean="0">
                <a:cs typeface="Angsana New"/>
              </a:rPr>
              <a:t>ŽÁKŮ/YŇ </a:t>
            </a:r>
            <a:r>
              <a:rPr lang="cs-CZ" dirty="0">
                <a:cs typeface="Angsana New"/>
              </a:rPr>
              <a:t>ŠKOLY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573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xmlns="" id="{2123C1A0-393C-4566-B6AF-EA81F994B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6615" y="-6701"/>
            <a:ext cx="3292006" cy="686470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83244E20-6D19-4E06-8172-2CD12A179C4E}"/>
              </a:ext>
            </a:extLst>
          </p:cNvPr>
          <p:cNvSpPr txBox="1"/>
          <p:nvPr/>
        </p:nvSpPr>
        <p:spPr>
          <a:xfrm>
            <a:off x="785004" y="583721"/>
            <a:ext cx="776089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4000" b="1">
                <a:solidFill>
                  <a:schemeClr val="accent1"/>
                </a:solidFill>
              </a:rPr>
              <a:t>Měření Vendulky </a:t>
            </a:r>
            <a:r>
              <a:rPr lang="cs-CZ" sz="4000" b="1" err="1">
                <a:solidFill>
                  <a:schemeClr val="accent1"/>
                </a:solidFill>
              </a:rPr>
              <a:t>Tipanicové</a:t>
            </a:r>
            <a:endParaRPr lang="cs-CZ" sz="4000" b="1">
              <a:solidFill>
                <a:schemeClr val="accent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27EEC001-FA18-407A-B322-08B043F01519}"/>
              </a:ext>
            </a:extLst>
          </p:cNvPr>
          <p:cNvSpPr txBox="1"/>
          <p:nvPr/>
        </p:nvSpPr>
        <p:spPr>
          <a:xfrm>
            <a:off x="549275" y="2270831"/>
            <a:ext cx="703930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 dirty="0"/>
              <a:t>Komíny v okolí téhle žákyně znečisťují ovzduší </a:t>
            </a:r>
            <a:r>
              <a:rPr lang="cs-CZ" sz="2400" b="1" dirty="0" smtClean="0"/>
              <a:t>průměrně.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2040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xmlns="" id="{11B8FDC2-3696-4941-BCAC-FEF5AFAA3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4069" y="5546"/>
            <a:ext cx="4696862" cy="6848750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B6A1367F-ED72-49C4-8616-88432C8F6AF2}"/>
              </a:ext>
            </a:extLst>
          </p:cNvPr>
          <p:cNvSpPr txBox="1"/>
          <p:nvPr/>
        </p:nvSpPr>
        <p:spPr>
          <a:xfrm>
            <a:off x="857955" y="618066"/>
            <a:ext cx="65108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4000" b="1">
                <a:solidFill>
                  <a:schemeClr val="accent1"/>
                </a:solidFill>
              </a:rPr>
              <a:t>Měření Terky Husákové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FFB5C075-9F83-4644-885F-24E46BAECDB8}"/>
              </a:ext>
            </a:extLst>
          </p:cNvPr>
          <p:cNvSpPr txBox="1"/>
          <p:nvPr/>
        </p:nvSpPr>
        <p:spPr>
          <a:xfrm>
            <a:off x="646289" y="2819399"/>
            <a:ext cx="639797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 dirty="0"/>
              <a:t>Komíny v okolí </a:t>
            </a:r>
            <a:r>
              <a:rPr lang="cs-CZ" sz="2400" b="1" dirty="0" smtClean="0"/>
              <a:t>této </a:t>
            </a:r>
            <a:r>
              <a:rPr lang="cs-CZ" sz="2400" b="1" dirty="0"/>
              <a:t>žákyně znečisťují ovzduší </a:t>
            </a:r>
            <a:r>
              <a:rPr lang="cs-CZ" sz="2400" b="1" dirty="0" smtClean="0"/>
              <a:t>málo.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4761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3DB9580-EB21-4E77-AACD-F8BE75FFB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756" y="1711148"/>
            <a:ext cx="9532216" cy="3174118"/>
          </a:xfrm>
        </p:spPr>
        <p:txBody>
          <a:bodyPr>
            <a:normAutofit/>
          </a:bodyPr>
          <a:lstStyle/>
          <a:p>
            <a:pPr algn="ctr"/>
            <a:r>
              <a:rPr lang="cs-CZ" sz="7200" dirty="0">
                <a:cs typeface="Angsana New"/>
              </a:rPr>
              <a:t>TEĎ SE VRHNEME </a:t>
            </a:r>
            <a:r>
              <a:rPr lang="cs-CZ" sz="7200" dirty="0" smtClean="0">
                <a:cs typeface="Angsana New"/>
              </a:rPr>
              <a:t>NA </a:t>
            </a:r>
            <a:r>
              <a:rPr lang="cs-CZ" sz="7200" dirty="0">
                <a:cs typeface="Angsana New"/>
              </a:rPr>
              <a:t>OVZDUŠÍ </a:t>
            </a:r>
            <a:endParaRPr lang="cs-CZ" sz="7200" dirty="0"/>
          </a:p>
        </p:txBody>
      </p:sp>
    </p:spTree>
    <p:extLst>
      <p:ext uri="{BB962C8B-B14F-4D97-AF65-F5344CB8AC3E}">
        <p14:creationId xmlns:p14="http://schemas.microsoft.com/office/powerpoint/2010/main" val="22908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A89D8B-48CC-454D-982A-94370FE6D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ngsana New"/>
              </a:rPr>
              <a:t>Zdroje znečistění ovzduší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F17FF6E-B89F-40DC-9537-6E8C54D88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991"/>
            <a:ext cx="10515600" cy="452041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28600" indent="0">
              <a:buNone/>
            </a:pPr>
            <a:r>
              <a:rPr lang="cs-CZ" b="1" dirty="0">
                <a:solidFill>
                  <a:srgbClr val="413124"/>
                </a:solidFill>
                <a:latin typeface="Arial"/>
                <a:cs typeface="Arial"/>
              </a:rPr>
              <a:t>Dělí se to na 2 druhy</a:t>
            </a:r>
          </a:p>
          <a:p>
            <a:pPr marL="228600" indent="0">
              <a:buNone/>
            </a:pPr>
            <a:r>
              <a:rPr lang="cs-CZ" b="1" dirty="0">
                <a:solidFill>
                  <a:schemeClr val="accent1"/>
                </a:solidFill>
                <a:latin typeface="Arial"/>
                <a:cs typeface="Arial"/>
              </a:rPr>
              <a:t>a)  antropogenní zdroje :</a:t>
            </a:r>
            <a:endParaRPr lang="cs-CZ" b="1" dirty="0">
              <a:solidFill>
                <a:schemeClr val="accent1"/>
              </a:solidFill>
              <a:latin typeface="Arial"/>
              <a:ea typeface="+mn-lt"/>
              <a:cs typeface="Arial"/>
            </a:endParaRPr>
          </a:p>
          <a:p>
            <a:pPr marL="685800" indent="-457200">
              <a:lnSpc>
                <a:spcPct val="120000"/>
              </a:lnSpc>
            </a:pP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tepelné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elektrárny;</a:t>
            </a: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  </a:t>
            </a:r>
          </a:p>
          <a:p>
            <a:pPr marL="685800" indent="-457200">
              <a:lnSpc>
                <a:spcPct val="120000"/>
              </a:lnSpc>
            </a:pP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řízené spalování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lesů;</a:t>
            </a: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 </a:t>
            </a:r>
          </a:p>
          <a:p>
            <a:pPr marL="685800" indent="-457200">
              <a:lnSpc>
                <a:spcPct val="120000"/>
              </a:lnSpc>
            </a:pP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motorová vozidla  námořní lodě i emise vznikající v přístavech, spalování fosilních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paliv;</a:t>
            </a:r>
            <a:endParaRPr lang="cs-CZ" dirty="0">
              <a:solidFill>
                <a:srgbClr val="413124"/>
              </a:solidFill>
              <a:latin typeface="Arial"/>
              <a:ea typeface="+mn-lt"/>
              <a:cs typeface="+mn-lt"/>
            </a:endParaRPr>
          </a:p>
          <a:p>
            <a:pPr marL="685800" indent="-457200">
              <a:lnSpc>
                <a:spcPct val="120000"/>
              </a:lnSpc>
            </a:pP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elektrárny a průmyslové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závody;</a:t>
            </a:r>
            <a:endParaRPr lang="cs-CZ" dirty="0">
              <a:solidFill>
                <a:srgbClr val="413124"/>
              </a:solidFill>
              <a:latin typeface="Arial"/>
              <a:ea typeface="+mn-lt"/>
              <a:cs typeface="+mn-lt"/>
            </a:endParaRPr>
          </a:p>
          <a:p>
            <a:pPr marL="685800" indent="-457200">
              <a:lnSpc>
                <a:spcPct val="120000"/>
              </a:lnSpc>
            </a:pP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nevhodné obdělávání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půdy;</a:t>
            </a:r>
            <a:endParaRPr lang="cs-CZ" dirty="0">
              <a:solidFill>
                <a:srgbClr val="413124"/>
              </a:solidFill>
              <a:latin typeface="Arial"/>
              <a:ea typeface="+mn-lt"/>
              <a:cs typeface="+mn-lt"/>
            </a:endParaRPr>
          </a:p>
          <a:p>
            <a:pPr marL="685800" indent="-457200">
              <a:lnSpc>
                <a:spcPct val="120000"/>
              </a:lnSpc>
            </a:pP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výpar z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nátěrů;</a:t>
            </a: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 </a:t>
            </a:r>
          </a:p>
          <a:p>
            <a:pPr marL="685800" indent="-457200">
              <a:lnSpc>
                <a:spcPct val="120000"/>
              </a:lnSpc>
            </a:pP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sprejů na vlasy, aerosolových sprejů a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rozpouštědel.</a:t>
            </a:r>
            <a:endParaRPr lang="cs-CZ" dirty="0">
              <a:solidFill>
                <a:srgbClr val="41312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5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761C935-9D3D-4DAC-8849-B97C126F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01" y="958089"/>
            <a:ext cx="10741377" cy="40970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8600" indent="0">
              <a:buNone/>
            </a:pPr>
            <a:r>
              <a:rPr lang="cs-CZ" b="1" dirty="0">
                <a:solidFill>
                  <a:schemeClr val="accent1"/>
                </a:solidFill>
                <a:latin typeface="Arial"/>
                <a:cs typeface="Arial"/>
              </a:rPr>
              <a:t>b)  přírodní zdroje :</a:t>
            </a:r>
          </a:p>
          <a:p>
            <a:pPr marL="685800" indent="-457200"/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prach z přírodních zdrojů, obvykle z oblastí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Země pokrytých </a:t>
            </a: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řídkou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vegetací </a:t>
            </a: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nebo zcela bez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vegetace,</a:t>
            </a: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 písek z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pouští;</a:t>
            </a: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 </a:t>
            </a:r>
          </a:p>
          <a:p>
            <a:pPr marL="685800" indent="-457200"/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bioplyn, konkrétně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metan </a:t>
            </a: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uvolňovaný v průběhu trávení potravy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zvířaty;</a:t>
            </a:r>
            <a:endParaRPr lang="cs-CZ" dirty="0">
              <a:solidFill>
                <a:srgbClr val="413124"/>
              </a:solidFill>
              <a:latin typeface="Arial"/>
              <a:ea typeface="+mn-lt"/>
              <a:cs typeface="+mn-lt"/>
            </a:endParaRPr>
          </a:p>
          <a:p>
            <a:pPr marL="685800" indent="-457200"/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radioaktivní plyn radon, uvolňující se ze zemské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kůry;</a:t>
            </a:r>
            <a:endParaRPr lang="cs-CZ" dirty="0">
              <a:solidFill>
                <a:srgbClr val="413124"/>
              </a:solidFill>
              <a:latin typeface="Arial"/>
              <a:ea typeface="+mn-lt"/>
              <a:cs typeface="+mn-lt"/>
            </a:endParaRPr>
          </a:p>
          <a:p>
            <a:pPr marL="685800" indent="-457200"/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kouř a oxid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uhelnatý </a:t>
            </a: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vznikající při lesních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požárech;</a:t>
            </a:r>
            <a:endParaRPr lang="cs-CZ" dirty="0">
              <a:solidFill>
                <a:srgbClr val="413124"/>
              </a:solidFill>
              <a:latin typeface="Arial"/>
              <a:ea typeface="+mn-lt"/>
              <a:cs typeface="+mn-lt"/>
            </a:endParaRPr>
          </a:p>
          <a:p>
            <a:pPr marL="685800" indent="-457200"/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sopečná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aktivita </a:t>
            </a:r>
            <a:r>
              <a:rPr lang="cs-CZ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díky níž se uvolňují částice síry, chloru a </a:t>
            </a:r>
            <a:r>
              <a:rPr lang="cs-CZ" dirty="0" smtClean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popela.</a:t>
            </a:r>
            <a:endParaRPr lang="cs-CZ" dirty="0">
              <a:solidFill>
                <a:srgbClr val="41312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xmlns="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1FD975-CA67-4301-9A63-10200BAB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29" y="2050572"/>
            <a:ext cx="4581525" cy="2076450"/>
          </a:xfrm>
        </p:spPr>
        <p:txBody>
          <a:bodyPr anchor="b">
            <a:normAutofit/>
          </a:bodyPr>
          <a:lstStyle/>
          <a:p>
            <a:r>
              <a:rPr lang="cs-CZ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Měření znečistění ovzduší v ČHMÚ</a:t>
            </a:r>
            <a:endParaRPr lang="cs-CZ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4" name="Obrázek 4" descr="Obsah obrázku text, interiér, spotřebič, různé&#10;&#10;Popis se vygeneroval automaticky.">
            <a:extLst>
              <a:ext uri="{FF2B5EF4-FFF2-40B4-BE49-F238E27FC236}">
                <a16:creationId xmlns:a16="http://schemas.microsoft.com/office/drawing/2014/main" xmlns="" id="{B94024C6-AE2B-4D4E-9FB0-71392B1B7D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5151949" y="1016752"/>
            <a:ext cx="6518151" cy="50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4D009F5-0BE3-445D-87BA-A3FEB38A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Angsana New"/>
              </a:rPr>
              <a:t>Zdroje: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C41CFA4-F2B7-423F-982E-F4BF41B52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0">
              <a:buNone/>
            </a:pPr>
            <a:r>
              <a:rPr lang="cs-CZ" sz="1600">
                <a:solidFill>
                  <a:srgbClr val="413124"/>
                </a:solidFill>
                <a:ea typeface="+mn-lt"/>
                <a:cs typeface="+mn-lt"/>
                <a:hlinkClick r:id="rId2"/>
              </a:rPr>
              <a:t>https://lokalni-topeniste.msk.cz/node/93</a:t>
            </a:r>
            <a:r>
              <a:rPr lang="cs-CZ" sz="1600">
                <a:ea typeface="+mn-lt"/>
                <a:cs typeface="+mn-lt"/>
              </a:rPr>
              <a:t/>
            </a:r>
            <a:br>
              <a:rPr lang="cs-CZ" sz="1600">
                <a:ea typeface="+mn-lt"/>
                <a:cs typeface="+mn-lt"/>
              </a:rPr>
            </a:br>
            <a:r>
              <a:rPr lang="cs-CZ" sz="1600">
                <a:solidFill>
                  <a:srgbClr val="413124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http://ftp.zemedelka-opava.cz/web_skola/znecisteni_ovzdusi.pdf</a:t>
            </a:r>
            <a:endParaRPr lang="cs-CZ">
              <a:ea typeface="+mn-lt"/>
              <a:cs typeface="+mn-lt"/>
            </a:endParaRPr>
          </a:p>
          <a:p>
            <a:pPr marL="228600" indent="0">
              <a:buNone/>
            </a:pPr>
            <a:r>
              <a:rPr lang="cs-CZ" sz="1600">
                <a:ea typeface="+mn-lt"/>
                <a:cs typeface="+mn-lt"/>
              </a:rPr>
              <a:t/>
            </a:r>
            <a:br>
              <a:rPr lang="cs-CZ" sz="1600">
                <a:ea typeface="+mn-lt"/>
                <a:cs typeface="+mn-lt"/>
              </a:rPr>
            </a:br>
            <a:r>
              <a:rPr lang="cs-CZ">
                <a:ea typeface="+mn-lt"/>
                <a:cs typeface="+mn-lt"/>
              </a:rPr>
              <a:t/>
            </a:r>
            <a:br>
              <a:rPr lang="cs-CZ">
                <a:ea typeface="+mn-lt"/>
                <a:cs typeface="+mn-lt"/>
              </a:rPr>
            </a:br>
            <a:endParaRPr lang="cs-CZ">
              <a:solidFill>
                <a:srgbClr val="413124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5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00955C0-511F-445F-AD5B-91D3F613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Angsana New"/>
              </a:rPr>
              <a:t>Úvod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463C005-BEDF-4DD6-A871-E62AC86E1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582"/>
            <a:ext cx="10515600" cy="458777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8600" indent="0">
              <a:buNone/>
            </a:pPr>
            <a:r>
              <a:rPr lang="cs-CZ" sz="2400">
                <a:solidFill>
                  <a:schemeClr val="tx1"/>
                </a:solidFill>
                <a:latin typeface="Arial"/>
                <a:ea typeface="+mn-lt"/>
                <a:cs typeface="+mn-lt"/>
              </a:rPr>
              <a:t>Jsme zapojeni do projektu </a:t>
            </a:r>
            <a:r>
              <a:rPr lang="cs-CZ" sz="2400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SVĚTOVÁ ŠKOLA</a:t>
            </a:r>
            <a:r>
              <a:rPr lang="cs-CZ" sz="2400">
                <a:solidFill>
                  <a:schemeClr val="tx1"/>
                </a:solidFill>
                <a:ea typeface="+mn-lt"/>
                <a:cs typeface="+mn-lt"/>
              </a:rPr>
              <a:t>. </a:t>
            </a:r>
          </a:p>
          <a:p>
            <a:pPr marL="228600" indent="0">
              <a:buNone/>
            </a:pPr>
            <a:r>
              <a:rPr lang="cs-CZ" sz="2400">
                <a:solidFill>
                  <a:schemeClr val="tx1"/>
                </a:solidFill>
                <a:latin typeface="Arial"/>
                <a:ea typeface="+mn-lt"/>
                <a:cs typeface="+mn-lt"/>
              </a:rPr>
              <a:t>Tenhle projekt děláme z důvodu, abychom se </a:t>
            </a:r>
            <a:r>
              <a:rPr lang="cs-CZ" sz="2400" u="sng">
                <a:solidFill>
                  <a:schemeClr val="tx1"/>
                </a:solidFill>
                <a:latin typeface="Arial"/>
                <a:ea typeface="+mn-lt"/>
                <a:cs typeface="+mn-lt"/>
              </a:rPr>
              <a:t>lépe chovali k přírodě</a:t>
            </a:r>
            <a:r>
              <a:rPr lang="cs-CZ" sz="2400">
                <a:solidFill>
                  <a:schemeClr val="tx1"/>
                </a:solidFill>
                <a:latin typeface="Arial"/>
                <a:ea typeface="+mn-lt"/>
                <a:cs typeface="+mn-lt"/>
              </a:rPr>
              <a:t> nebo, abychom přesvědčili ostatní </a:t>
            </a:r>
            <a:r>
              <a:rPr lang="cs-CZ" sz="2400" u="sng">
                <a:solidFill>
                  <a:schemeClr val="tx1"/>
                </a:solidFill>
                <a:latin typeface="Arial"/>
                <a:ea typeface="+mn-lt"/>
                <a:cs typeface="+mn-lt"/>
              </a:rPr>
              <a:t>jak se k přírodě chovat</a:t>
            </a:r>
            <a:r>
              <a:rPr lang="cs-CZ" sz="2400">
                <a:solidFill>
                  <a:schemeClr val="tx1"/>
                </a:solidFill>
                <a:latin typeface="Arial"/>
                <a:ea typeface="+mn-lt"/>
                <a:cs typeface="+mn-lt"/>
              </a:rPr>
              <a:t>...</a:t>
            </a:r>
            <a:r>
              <a:rPr lang="cs-CZ" sz="2400">
                <a:latin typeface="Arial"/>
                <a:ea typeface="+mn-lt"/>
                <a:cs typeface="+mn-lt"/>
              </a:rPr>
              <a:t/>
            </a:r>
            <a:br>
              <a:rPr lang="cs-CZ" sz="2400">
                <a:latin typeface="Arial"/>
                <a:ea typeface="+mn-lt"/>
                <a:cs typeface="+mn-lt"/>
              </a:rPr>
            </a:br>
            <a:r>
              <a:rPr lang="cs-CZ" sz="2400">
                <a:latin typeface="Arial"/>
                <a:ea typeface="+mn-lt"/>
                <a:cs typeface="+mn-lt"/>
              </a:rPr>
              <a:t/>
            </a:r>
            <a:br>
              <a:rPr lang="cs-CZ" sz="2400">
                <a:latin typeface="Arial"/>
                <a:ea typeface="+mn-lt"/>
                <a:cs typeface="+mn-lt"/>
              </a:rPr>
            </a:br>
            <a:r>
              <a:rPr lang="cs-CZ" sz="2400">
                <a:solidFill>
                  <a:schemeClr val="tx1"/>
                </a:solidFill>
                <a:latin typeface="Arial"/>
                <a:ea typeface="+mn-lt"/>
                <a:cs typeface="+mn-lt"/>
              </a:rPr>
              <a:t>Nebuď lhostejný k sobě ani ke svému okolí, zajímej se o to, co jde z Tvého komína</a:t>
            </a:r>
            <a:r>
              <a:rPr lang="cs-CZ" sz="2400">
                <a:latin typeface="Arial"/>
                <a:ea typeface="+mn-lt"/>
                <a:cs typeface="+mn-lt"/>
              </a:rPr>
              <a:t/>
            </a:r>
            <a:br>
              <a:rPr lang="cs-CZ" sz="2400">
                <a:latin typeface="Arial"/>
                <a:ea typeface="+mn-lt"/>
                <a:cs typeface="+mn-lt"/>
              </a:rPr>
            </a:br>
            <a:r>
              <a:rPr lang="cs-CZ" sz="2400">
                <a:latin typeface="Arial"/>
                <a:ea typeface="+mn-lt"/>
                <a:cs typeface="+mn-lt"/>
              </a:rPr>
              <a:t/>
            </a:r>
            <a:br>
              <a:rPr lang="cs-CZ" sz="2400">
                <a:latin typeface="Arial"/>
                <a:ea typeface="+mn-lt"/>
                <a:cs typeface="+mn-lt"/>
              </a:rPr>
            </a:br>
            <a:r>
              <a:rPr lang="cs-CZ" sz="2400">
                <a:solidFill>
                  <a:schemeClr val="tx1"/>
                </a:solidFill>
                <a:latin typeface="Arial"/>
                <a:ea typeface="+mn-lt"/>
                <a:cs typeface="+mn-lt"/>
              </a:rPr>
              <a:t>Doufáme že se vám tahle prezentace bude líbit a doufáme že se něco nového </a:t>
            </a:r>
            <a:r>
              <a:rPr lang="cs-CZ" sz="2400" u="sng">
                <a:solidFill>
                  <a:schemeClr val="tx1"/>
                </a:solidFill>
                <a:latin typeface="Arial"/>
                <a:ea typeface="+mn-lt"/>
                <a:cs typeface="+mn-lt"/>
              </a:rPr>
              <a:t>dozvíte</a:t>
            </a:r>
            <a:r>
              <a:rPr lang="cs-CZ" sz="2400">
                <a:solidFill>
                  <a:schemeClr val="tx1"/>
                </a:solidFill>
                <a:latin typeface="Arial"/>
                <a:ea typeface="+mn-lt"/>
                <a:cs typeface="+mn-lt"/>
              </a:rPr>
              <a:t>.</a:t>
            </a:r>
            <a:r>
              <a:rPr lang="cs-CZ" sz="2400">
                <a:latin typeface="Arial"/>
                <a:ea typeface="+mn-lt"/>
                <a:cs typeface="+mn-lt"/>
              </a:rPr>
              <a:t/>
            </a:r>
            <a:br>
              <a:rPr lang="cs-CZ" sz="2400">
                <a:latin typeface="Arial"/>
                <a:ea typeface="+mn-lt"/>
                <a:cs typeface="+mn-lt"/>
              </a:rPr>
            </a:br>
            <a:r>
              <a:rPr lang="cs-CZ" sz="2400">
                <a:latin typeface="Arial"/>
                <a:ea typeface="+mn-lt"/>
                <a:cs typeface="+mn-lt"/>
              </a:rPr>
              <a:t/>
            </a:r>
            <a:br>
              <a:rPr lang="cs-CZ" sz="2400">
                <a:latin typeface="Arial"/>
                <a:ea typeface="+mn-lt"/>
                <a:cs typeface="+mn-lt"/>
              </a:rPr>
            </a:br>
            <a:r>
              <a:rPr lang="cs-CZ" sz="2400">
                <a:solidFill>
                  <a:schemeClr val="tx1"/>
                </a:solidFill>
                <a:latin typeface="Arial"/>
                <a:ea typeface="+mn-lt"/>
                <a:cs typeface="+mn-lt"/>
              </a:rPr>
              <a:t>V téhle prezentaci se zaměříme na</a:t>
            </a:r>
            <a:r>
              <a:rPr lang="cs-CZ" sz="2400">
                <a:solidFill>
                  <a:srgbClr val="413124"/>
                </a:solidFill>
                <a:latin typeface="Arial"/>
                <a:ea typeface="+mn-lt"/>
                <a:cs typeface="+mn-lt"/>
              </a:rPr>
              <a:t> </a:t>
            </a:r>
            <a:r>
              <a:rPr lang="cs-CZ" sz="2400">
                <a:solidFill>
                  <a:schemeClr val="accent1"/>
                </a:solidFill>
                <a:latin typeface="Arial"/>
                <a:ea typeface="+mn-lt"/>
                <a:cs typeface="+mn-lt"/>
              </a:rPr>
              <a:t>LOKÁLNÍ TOPENIŠTĚ.</a:t>
            </a:r>
          </a:p>
        </p:txBody>
      </p:sp>
    </p:spTree>
    <p:extLst>
      <p:ext uri="{BB962C8B-B14F-4D97-AF65-F5344CB8AC3E}">
        <p14:creationId xmlns:p14="http://schemas.microsoft.com/office/powerpoint/2010/main" val="37106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132A853-538F-4668-B74E-A18FD3F26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Angsana New"/>
              </a:rPr>
              <a:t>Lokální topeniště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2706965-927F-4961-83B8-F195C2FA6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61" y="2178657"/>
            <a:ext cx="11057641" cy="399830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28600" indent="0">
              <a:buNone/>
            </a:pPr>
            <a:r>
              <a:rPr lang="cs-CZ" b="1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Emise z lokálních topenišť</a:t>
            </a:r>
            <a:r>
              <a:rPr lang="cs-CZ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 mohou znepříjemnit pobyt ve vaší </a:t>
            </a:r>
            <a:r>
              <a:rPr lang="cs-CZ" u="sng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obci, </a:t>
            </a:r>
            <a:r>
              <a:rPr lang="cs-CZ" u="sng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městě</a:t>
            </a:r>
            <a:r>
              <a:rPr lang="cs-CZ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ale </a:t>
            </a:r>
            <a:r>
              <a:rPr lang="cs-CZ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i v širokém okolí a dokonce i na </a:t>
            </a:r>
            <a:r>
              <a:rPr lang="cs-CZ" u="sng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celém světě</a:t>
            </a:r>
            <a:r>
              <a:rPr lang="cs-CZ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.</a:t>
            </a:r>
            <a:r>
              <a:rPr lang="cs-CZ" dirty="0">
                <a:latin typeface="Arial"/>
                <a:ea typeface="+mn-lt"/>
                <a:cs typeface="+mn-lt"/>
              </a:rPr>
              <a:t/>
            </a:r>
            <a:br>
              <a:rPr lang="cs-CZ" dirty="0">
                <a:latin typeface="Arial"/>
                <a:ea typeface="+mn-lt"/>
                <a:cs typeface="+mn-lt"/>
              </a:rPr>
            </a:br>
            <a:r>
              <a:rPr lang="cs-CZ" dirty="0">
                <a:latin typeface="Arial"/>
                <a:ea typeface="+mn-lt"/>
                <a:cs typeface="+mn-lt"/>
              </a:rPr>
              <a:t/>
            </a:r>
            <a:br>
              <a:rPr lang="cs-CZ" dirty="0">
                <a:latin typeface="Arial"/>
                <a:ea typeface="+mn-lt"/>
                <a:cs typeface="+mn-lt"/>
              </a:rPr>
            </a:br>
            <a:r>
              <a:rPr lang="cs-CZ" dirty="0">
                <a:solidFill>
                  <a:schemeClr val="tx1"/>
                </a:solidFill>
                <a:latin typeface="Arial"/>
                <a:cs typeface="Arial"/>
              </a:rPr>
              <a:t>Někteří topí tak, že si ani </a:t>
            </a:r>
            <a:r>
              <a:rPr lang="cs-CZ" dirty="0" smtClean="0">
                <a:solidFill>
                  <a:schemeClr val="tx1"/>
                </a:solidFill>
                <a:latin typeface="Arial"/>
                <a:cs typeface="Arial"/>
              </a:rPr>
              <a:t>neuvědomí, </a:t>
            </a:r>
            <a:r>
              <a:rPr lang="cs-CZ" dirty="0">
                <a:solidFill>
                  <a:schemeClr val="tx1"/>
                </a:solidFill>
                <a:latin typeface="Arial"/>
                <a:cs typeface="Arial"/>
              </a:rPr>
              <a:t>jak ničí </a:t>
            </a:r>
            <a:r>
              <a:rPr lang="cs-CZ" u="sng" dirty="0">
                <a:solidFill>
                  <a:schemeClr val="tx1"/>
                </a:solidFill>
                <a:latin typeface="Arial"/>
                <a:cs typeface="Arial"/>
              </a:rPr>
              <a:t>ovzduší</a:t>
            </a:r>
            <a:r>
              <a:rPr lang="cs-CZ" dirty="0">
                <a:solidFill>
                  <a:schemeClr val="tx1"/>
                </a:solidFill>
                <a:latin typeface="Arial"/>
                <a:cs typeface="Arial"/>
              </a:rPr>
              <a:t> (atmosféru) a tím i </a:t>
            </a:r>
            <a:r>
              <a:rPr lang="cs-CZ" u="sng" dirty="0">
                <a:solidFill>
                  <a:schemeClr val="tx1"/>
                </a:solidFill>
                <a:latin typeface="Arial"/>
                <a:cs typeface="Arial"/>
              </a:rPr>
              <a:t>ozónovou </a:t>
            </a:r>
            <a:r>
              <a:rPr lang="cs-CZ" u="sng" dirty="0" smtClean="0">
                <a:solidFill>
                  <a:schemeClr val="tx1"/>
                </a:solidFill>
                <a:latin typeface="Arial"/>
                <a:cs typeface="Arial"/>
              </a:rPr>
              <a:t>vrstvu.</a:t>
            </a:r>
            <a:r>
              <a:rPr lang="cs-CZ" u="sng" dirty="0">
                <a:latin typeface="Arial"/>
              </a:rPr>
              <a:t/>
            </a:r>
            <a:br>
              <a:rPr lang="cs-CZ" u="sng" dirty="0">
                <a:latin typeface="Arial"/>
              </a:rPr>
            </a:br>
            <a:r>
              <a:rPr lang="cs-CZ" dirty="0">
                <a:latin typeface="Arial"/>
              </a:rPr>
              <a:t/>
            </a:r>
            <a:br>
              <a:rPr lang="cs-CZ" dirty="0">
                <a:latin typeface="Arial"/>
              </a:rPr>
            </a:br>
            <a:r>
              <a:rPr lang="cs-CZ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Zdroje znečištění se nacházejí zejména v </a:t>
            </a:r>
            <a:r>
              <a:rPr lang="cs-CZ" u="sng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rodinných domech, rekreačních chatách a chalupác</a:t>
            </a:r>
            <a:r>
              <a:rPr lang="cs-CZ" u="sng" dirty="0">
                <a:solidFill>
                  <a:srgbClr val="413124"/>
                </a:solidFill>
                <a:latin typeface="Arial"/>
                <a:ea typeface="+mn-lt"/>
                <a:cs typeface="+mn-lt"/>
              </a:rPr>
              <a:t>h.</a:t>
            </a:r>
            <a:r>
              <a:rPr lang="cs-CZ" u="sng" dirty="0">
                <a:latin typeface="Arial"/>
              </a:rPr>
              <a:t/>
            </a:r>
            <a:br>
              <a:rPr lang="cs-CZ" u="sng" dirty="0">
                <a:latin typeface="Arial"/>
              </a:rPr>
            </a:br>
            <a:r>
              <a:rPr lang="cs-CZ" u="sng" dirty="0">
                <a:latin typeface="Arial"/>
              </a:rPr>
              <a:t/>
            </a:r>
            <a:br>
              <a:rPr lang="cs-CZ" u="sng" dirty="0">
                <a:latin typeface="Arial"/>
              </a:rPr>
            </a:br>
            <a:r>
              <a:rPr lang="cs-CZ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Zdroj </a:t>
            </a:r>
            <a:r>
              <a:rPr lang="cs-CZ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znečišťování lokálními topeništi </a:t>
            </a:r>
            <a:r>
              <a:rPr lang="cs-CZ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o tepelném </a:t>
            </a:r>
            <a:r>
              <a:rPr lang="cs-CZ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výkonu nižším než </a:t>
            </a:r>
            <a:r>
              <a:rPr lang="cs-CZ" u="sng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0,3 MW</a:t>
            </a:r>
            <a:r>
              <a:rPr lang="cs-CZ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.  </a:t>
            </a:r>
            <a:endParaRPr lang="cs-CZ" dirty="0">
              <a:solidFill>
                <a:schemeClr val="tx1"/>
              </a:solidFill>
              <a:latin typeface="Avenir Next LT Pro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082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A781E01-A16F-4216-B2A2-CD28B9F4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Angsana New"/>
              </a:rPr>
              <a:t>Jak správně topit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95CE0AB-3AF9-456D-BD08-D7AAB71A8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90" y="1868213"/>
            <a:ext cx="11217868" cy="460508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28600" indent="0">
              <a:buNone/>
            </a:pPr>
            <a:r>
              <a:rPr lang="cs-CZ" sz="2400" dirty="0">
                <a:solidFill>
                  <a:schemeClr val="tx1"/>
                </a:solidFill>
                <a:latin typeface="Arial"/>
                <a:cs typeface="Arial"/>
              </a:rPr>
              <a:t>Měli </a:t>
            </a:r>
            <a:r>
              <a:rPr lang="cs-CZ" sz="2400" dirty="0" smtClean="0">
                <a:solidFill>
                  <a:schemeClr val="tx1"/>
                </a:solidFill>
                <a:latin typeface="Arial"/>
                <a:cs typeface="Arial"/>
              </a:rPr>
              <a:t>bychom </a:t>
            </a:r>
            <a:r>
              <a:rPr lang="cs-CZ" sz="2400" dirty="0">
                <a:solidFill>
                  <a:schemeClr val="tx1"/>
                </a:solidFill>
                <a:latin typeface="Arial"/>
                <a:cs typeface="Arial"/>
              </a:rPr>
              <a:t>všichni vědět jak správně</a:t>
            </a:r>
            <a:r>
              <a:rPr lang="cs-CZ" sz="2400" b="1" dirty="0">
                <a:solidFill>
                  <a:schemeClr val="tx1"/>
                </a:solidFill>
                <a:latin typeface="Arial"/>
                <a:cs typeface="Arial"/>
              </a:rPr>
              <a:t> topit</a:t>
            </a:r>
            <a:r>
              <a:rPr lang="cs-CZ" sz="2400" dirty="0">
                <a:solidFill>
                  <a:schemeClr val="tx1"/>
                </a:solidFill>
                <a:latin typeface="Arial"/>
                <a:cs typeface="Arial"/>
              </a:rPr>
              <a:t> a aspoň se dozvědět v čem děláme chyby.</a:t>
            </a:r>
            <a:r>
              <a:rPr lang="cs-CZ" sz="2400" dirty="0">
                <a:latin typeface="Arial"/>
                <a:cs typeface="Arial"/>
              </a:rPr>
              <a:t/>
            </a:r>
            <a:br>
              <a:rPr lang="cs-CZ" sz="2400" dirty="0">
                <a:latin typeface="Arial"/>
                <a:cs typeface="Arial"/>
              </a:rPr>
            </a:br>
            <a:r>
              <a:rPr lang="cs-CZ" sz="2400" dirty="0">
                <a:latin typeface="Arial"/>
                <a:cs typeface="Arial"/>
              </a:rPr>
              <a:t/>
            </a:r>
            <a:br>
              <a:rPr lang="cs-CZ" sz="2400" dirty="0">
                <a:latin typeface="Arial"/>
                <a:cs typeface="Arial"/>
              </a:rPr>
            </a:br>
            <a:r>
              <a:rPr lang="cs-CZ" sz="2400" b="1" dirty="0" smtClean="0">
                <a:solidFill>
                  <a:schemeClr val="tx1"/>
                </a:solidFill>
                <a:latin typeface="Arial"/>
                <a:cs typeface="Arial"/>
              </a:rPr>
              <a:t>Důsledky toho </a:t>
            </a:r>
            <a:r>
              <a:rPr lang="cs-CZ" sz="2400" b="1" dirty="0">
                <a:solidFill>
                  <a:schemeClr val="tx1"/>
                </a:solidFill>
                <a:latin typeface="Arial"/>
                <a:cs typeface="Arial"/>
              </a:rPr>
              <a:t>když nebudeme vědět jak správně </a:t>
            </a:r>
            <a:r>
              <a:rPr lang="cs-CZ" sz="2400" b="1" dirty="0" smtClean="0">
                <a:solidFill>
                  <a:schemeClr val="tx1"/>
                </a:solidFill>
                <a:latin typeface="Arial"/>
                <a:cs typeface="Arial"/>
              </a:rPr>
              <a:t>topit.</a:t>
            </a:r>
            <a:r>
              <a:rPr lang="cs-CZ" sz="24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</a:p>
          <a:p>
            <a:pPr marL="228600" indent="0">
              <a:buNone/>
            </a:pP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N</a:t>
            </a:r>
            <a:r>
              <a:rPr lang="cs-CZ" sz="2400" b="1" dirty="0" smtClean="0">
                <a:solidFill>
                  <a:schemeClr val="accent1"/>
                </a:solidFill>
                <a:latin typeface="Arial"/>
                <a:cs typeface="Arial"/>
              </a:rPr>
              <a:t>ičíme </a:t>
            </a:r>
            <a:r>
              <a:rPr lang="cs-CZ" sz="2400" b="1" dirty="0">
                <a:solidFill>
                  <a:schemeClr val="accent1"/>
                </a:solidFill>
                <a:latin typeface="Arial"/>
                <a:cs typeface="Arial"/>
              </a:rPr>
              <a:t>ozónovou vrstvu a tím se potom vytváří skleníkový efekt</a:t>
            </a:r>
            <a:r>
              <a:rPr lang="cs-CZ" sz="2400" dirty="0">
                <a:solidFill>
                  <a:schemeClr val="tx1"/>
                </a:solidFill>
                <a:latin typeface="Arial"/>
                <a:cs typeface="Arial"/>
              </a:rPr>
              <a:t> -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 nadměrné o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teplování zemské atmosféry vlivem rostoucího množství kouře ve vzduchu.</a:t>
            </a:r>
            <a:endParaRPr lang="cs-CZ" sz="2400" dirty="0">
              <a:solidFill>
                <a:schemeClr val="tx1"/>
              </a:solidFill>
              <a:latin typeface="Arial"/>
              <a:ea typeface="+mn-lt"/>
              <a:cs typeface="Arial"/>
            </a:endParaRPr>
          </a:p>
          <a:p>
            <a:pPr marL="228600" indent="0">
              <a:buNone/>
            </a:pPr>
            <a:r>
              <a:rPr lang="cs-CZ" sz="2400" b="1" dirty="0" smtClean="0">
                <a:solidFill>
                  <a:schemeClr val="accent1"/>
                </a:solidFill>
                <a:latin typeface="Arial"/>
                <a:ea typeface="+mn-lt"/>
                <a:cs typeface="+mn-lt"/>
              </a:rPr>
              <a:t>Smog</a:t>
            </a:r>
            <a:r>
              <a:rPr lang="cs-CZ" sz="2400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je chemické znečištění atmosféry, které je způsobené lidskou činností. </a:t>
            </a:r>
            <a:r>
              <a:rPr lang="cs-CZ" sz="2400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 Následek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je zkracování lidského života.</a:t>
            </a:r>
            <a:endParaRPr lang="cs-CZ" sz="2400" dirty="0">
              <a:solidFill>
                <a:schemeClr val="tx1"/>
              </a:solidFill>
              <a:latin typeface="Arial"/>
              <a:ea typeface="+mn-lt"/>
              <a:cs typeface="Arial"/>
            </a:endParaRPr>
          </a:p>
          <a:p>
            <a:pPr marL="228600" indent="0">
              <a:buNone/>
            </a:pPr>
            <a:r>
              <a:rPr lang="cs-CZ" sz="2400" b="1" dirty="0">
                <a:solidFill>
                  <a:schemeClr val="accent1"/>
                </a:solidFill>
                <a:latin typeface="Arial"/>
                <a:ea typeface="+mn-lt"/>
                <a:cs typeface="+mn-lt"/>
              </a:rPr>
              <a:t>Rozvoj nemocí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 (onemocnění dýchacích cest, rakovina, astma aj.)    </a:t>
            </a:r>
            <a:endParaRPr lang="cs-CZ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0">
              <a:buNone/>
            </a:pPr>
            <a:r>
              <a:rPr lang="cs-CZ" sz="2400" b="1" u="sng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DÁLE MÁTE </a:t>
            </a:r>
            <a:r>
              <a:rPr lang="cs-CZ" sz="2400" b="1" u="sng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TYPY JAK SPRÁVNĚ </a:t>
            </a:r>
            <a:r>
              <a:rPr lang="cs-CZ" sz="2400" b="1" u="sng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TOPIT.</a:t>
            </a:r>
            <a:endParaRPr lang="cs-CZ" sz="2400" b="1" u="sng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marL="228600" indent="0">
              <a:buNone/>
            </a:pPr>
            <a:endParaRPr lang="cs-CZ" sz="2400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291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D84C75B-2A4B-40FC-A75A-6C2949613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757" y="471214"/>
            <a:ext cx="11545709" cy="632663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28600" indent="0">
              <a:buNone/>
            </a:pP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1. Měli bychom sušit dřevo minimálně jeden až dva roky - více se ohřeješ a bude z toho méně kouře.</a:t>
            </a:r>
            <a:endParaRPr lang="cs-CZ" sz="2400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228600" indent="0">
              <a:buNone/>
            </a:pPr>
            <a:endParaRPr lang="cs-CZ" sz="2400" b="1" dirty="0">
              <a:solidFill>
                <a:schemeClr val="tx1"/>
              </a:solidFill>
              <a:latin typeface="Arial"/>
              <a:ea typeface="+mn-lt"/>
              <a:cs typeface="Arial"/>
            </a:endParaRPr>
          </a:p>
          <a:p>
            <a:pPr marL="228600" indent="0">
              <a:buNone/>
            </a:pP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2. Nespalovat odpadky (plasty, guma, nalakované dřevo aj</a:t>
            </a:r>
            <a:r>
              <a:rPr lang="cs-CZ" sz="2400" b="1" dirty="0" smtClean="0">
                <a:solidFill>
                  <a:schemeClr val="tx1"/>
                </a:solidFill>
                <a:latin typeface="Arial"/>
                <a:ea typeface="+mn-lt"/>
                <a:cs typeface="Arial"/>
              </a:rPr>
              <a:t>.).</a:t>
            </a:r>
            <a:endParaRPr lang="cs-CZ" sz="2400" b="1" dirty="0">
              <a:solidFill>
                <a:schemeClr val="tx1"/>
              </a:solidFill>
              <a:latin typeface="Arial"/>
              <a:ea typeface="+mn-lt"/>
              <a:cs typeface="Arial"/>
            </a:endParaRPr>
          </a:p>
          <a:p>
            <a:pPr marL="228600" indent="0">
              <a:buNone/>
            </a:pPr>
            <a:r>
              <a:rPr lang="cs-CZ" sz="2400" dirty="0">
                <a:latin typeface="Arial"/>
                <a:ea typeface="+mn-lt"/>
                <a:cs typeface="Arial"/>
              </a:rPr>
              <a:t/>
            </a:r>
            <a:br>
              <a:rPr lang="cs-CZ" sz="2400" dirty="0">
                <a:latin typeface="Arial"/>
                <a:ea typeface="+mn-lt"/>
                <a:cs typeface="Arial"/>
              </a:rPr>
            </a:b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3. Nastavit regulační klapky tak, aby vzduch mohl k palivu, oheň nedusit.</a:t>
            </a:r>
            <a:endParaRPr lang="en-US" sz="2400" b="1" dirty="0">
              <a:solidFill>
                <a:schemeClr val="tx1"/>
              </a:solidFill>
              <a:latin typeface="Avenir Next LT Pro"/>
              <a:ea typeface="+mn-lt"/>
              <a:cs typeface="Arial"/>
            </a:endParaRPr>
          </a:p>
          <a:p>
            <a:pPr marL="228600" indent="0">
              <a:buNone/>
            </a:pPr>
            <a:r>
              <a:rPr lang="cs-CZ" sz="2400" b="1" dirty="0">
                <a:latin typeface="Arial"/>
                <a:ea typeface="+mn-lt"/>
                <a:cs typeface="Arial"/>
              </a:rPr>
              <a:t/>
            </a:r>
            <a:br>
              <a:rPr lang="cs-CZ" sz="2400" b="1" dirty="0">
                <a:latin typeface="Arial"/>
                <a:ea typeface="+mn-lt"/>
                <a:cs typeface="Arial"/>
              </a:rPr>
            </a:b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Arial"/>
              </a:rPr>
              <a:t>4. Přikládat častěji menší dávku paliva než jednu velkou dávku za dlouhý čas (neplatí pro všechno).</a:t>
            </a:r>
            <a:endParaRPr lang="en-US" sz="2400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228600" indent="0">
              <a:buNone/>
            </a:pPr>
            <a:endParaRPr lang="cs-CZ" sz="2400" b="1" dirty="0">
              <a:solidFill>
                <a:schemeClr val="tx1"/>
              </a:solidFill>
              <a:latin typeface="Arial"/>
              <a:ea typeface="+mn-lt"/>
              <a:cs typeface="Arial"/>
            </a:endParaRPr>
          </a:p>
          <a:p>
            <a:pPr marL="228600" indent="0">
              <a:buNone/>
            </a:pP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5. Pravidelně čistit kotel a komín (můžeš si najít svého kominíka na stránkách společenstva kominíků </a:t>
            </a:r>
            <a:r>
              <a:rPr lang="cs-CZ" sz="2400" b="1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ČR</a:t>
            </a: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: https://www.skcr.cz/).</a:t>
            </a:r>
            <a:endParaRPr lang="cs-CZ" b="1" dirty="0">
              <a:solidFill>
                <a:schemeClr val="tx1"/>
              </a:solidFill>
              <a:ea typeface="+mn-lt"/>
              <a:cs typeface="+mn-lt"/>
            </a:endParaRPr>
          </a:p>
          <a:p>
            <a:pPr marL="228600" indent="0">
              <a:buNone/>
            </a:pPr>
            <a:endParaRPr lang="cs-CZ" sz="2400" b="1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marL="228600" indent="0">
              <a:buNone/>
            </a:pP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6.</a:t>
            </a:r>
            <a:r>
              <a:rPr lang="cs-CZ" b="1" dirty="0">
                <a:solidFill>
                  <a:srgbClr val="413124"/>
                </a:solidFill>
                <a:latin typeface="Avenir Next LT Pro"/>
                <a:ea typeface="+mn-lt"/>
                <a:cs typeface="+mn-lt"/>
              </a:rPr>
              <a:t> </a:t>
            </a: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Udržet teplotu spalin za kotlem mezi 150 až 250 °C.</a:t>
            </a:r>
            <a:endParaRPr lang="cs-CZ" b="1" dirty="0">
              <a:solidFill>
                <a:schemeClr val="tx1"/>
              </a:solidFill>
              <a:latin typeface="Avenir Next LT Pro"/>
              <a:ea typeface="+mn-lt"/>
              <a:cs typeface="+mn-lt"/>
            </a:endParaRPr>
          </a:p>
          <a:p>
            <a:pPr marL="228600" indent="0">
              <a:buNone/>
            </a:pPr>
            <a:r>
              <a:rPr lang="cs-CZ" sz="2400" b="1" dirty="0">
                <a:latin typeface="Arial"/>
                <a:ea typeface="+mn-lt"/>
                <a:cs typeface="+mn-lt"/>
              </a:rPr>
              <a:t/>
            </a:r>
            <a:br>
              <a:rPr lang="cs-CZ" sz="2400" b="1" dirty="0">
                <a:latin typeface="Arial"/>
                <a:ea typeface="+mn-lt"/>
                <a:cs typeface="+mn-lt"/>
              </a:rPr>
            </a:b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7. Nevyhazovat teplo oknem, nepřetápět a topit jen tam, kde je potřeba.</a:t>
            </a:r>
            <a:r>
              <a:rPr lang="cs-CZ" sz="2400" b="1" dirty="0">
                <a:latin typeface="Arial"/>
                <a:ea typeface="+mn-lt"/>
                <a:cs typeface="+mn-lt"/>
              </a:rPr>
              <a:t/>
            </a:r>
            <a:br>
              <a:rPr lang="cs-CZ" sz="2400" b="1" dirty="0">
                <a:latin typeface="Arial"/>
                <a:ea typeface="+mn-lt"/>
                <a:cs typeface="+mn-lt"/>
              </a:rPr>
            </a:br>
            <a:r>
              <a:rPr lang="cs-CZ" sz="2400" dirty="0">
                <a:latin typeface="Arial"/>
                <a:ea typeface="+mn-lt"/>
                <a:cs typeface="+mn-lt"/>
              </a:rPr>
              <a:t/>
            </a:r>
            <a:br>
              <a:rPr lang="cs-CZ" sz="2400" dirty="0">
                <a:latin typeface="Arial"/>
                <a:ea typeface="+mn-lt"/>
                <a:cs typeface="+mn-lt"/>
              </a:rPr>
            </a:br>
            <a:endParaRPr lang="cs-CZ" dirty="0">
              <a:solidFill>
                <a:srgbClr val="413124">
                  <a:alpha val="70000"/>
                </a:srgb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10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163E4B8-FB51-4A6A-A9E8-D2BA0D96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111"/>
            <a:ext cx="10515600" cy="1325563"/>
          </a:xfrm>
        </p:spPr>
        <p:txBody>
          <a:bodyPr/>
          <a:lstStyle/>
          <a:p>
            <a:r>
              <a:rPr lang="cs-CZ" dirty="0">
                <a:cs typeface="Angsana New"/>
              </a:rPr>
              <a:t>Tmavost kouře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74619E0-BD47-47AE-8A45-996B57477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90" y="1628324"/>
            <a:ext cx="10826044" cy="45345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0">
              <a:buNone/>
            </a:pPr>
            <a:r>
              <a:rPr lang="cs-CZ" sz="2400" b="1" dirty="0">
                <a:solidFill>
                  <a:schemeClr val="tx1"/>
                </a:solidFill>
                <a:latin typeface="Arial"/>
                <a:cs typeface="Arial"/>
              </a:rPr>
              <a:t>Tmavost kouře</a:t>
            </a:r>
            <a:r>
              <a:rPr lang="cs-CZ" sz="2400" dirty="0">
                <a:solidFill>
                  <a:schemeClr val="tx1"/>
                </a:solidFill>
                <a:latin typeface="Arial"/>
                <a:cs typeface="Arial"/>
              </a:rPr>
              <a:t> jsme měřili pomocí </a:t>
            </a:r>
            <a:r>
              <a:rPr lang="cs-CZ" sz="2400" b="1" dirty="0" err="1">
                <a:solidFill>
                  <a:schemeClr val="tx1"/>
                </a:solidFill>
                <a:latin typeface="Arial"/>
                <a:cs typeface="Arial"/>
              </a:rPr>
              <a:t>Ringelmannové</a:t>
            </a:r>
            <a:r>
              <a:rPr lang="cs-CZ" sz="2400" b="1" dirty="0">
                <a:solidFill>
                  <a:schemeClr val="tx1"/>
                </a:solidFill>
                <a:latin typeface="Arial"/>
                <a:cs typeface="Arial"/>
              </a:rPr>
              <a:t> stupnice tmavosti kouře</a:t>
            </a:r>
            <a:r>
              <a:rPr lang="cs-CZ" sz="24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228600" indent="0">
              <a:buNone/>
            </a:pP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Kouř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 je produkt nedokonalého spalování. Obsahuje obvykle bezbarvé plyny a drobné viditelné části (popel, popílek, saze).</a:t>
            </a:r>
            <a:endParaRPr lang="cs-CZ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cs-CZ" sz="2400" b="1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Barva </a:t>
            </a:r>
            <a:r>
              <a:rPr lang="cs-CZ" sz="2400" b="1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kouře může odhalit, čím topíte.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 </a:t>
            </a:r>
            <a:endParaRPr lang="cs-CZ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>
              <a:buNone/>
            </a:pPr>
            <a:r>
              <a:rPr lang="cs-CZ" sz="2400" dirty="0">
                <a:solidFill>
                  <a:schemeClr val="accent1"/>
                </a:solidFill>
                <a:latin typeface="Arial"/>
                <a:ea typeface="+mn-lt"/>
                <a:cs typeface="+mn-lt"/>
              </a:rPr>
              <a:t>šedočerná barva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: </a:t>
            </a:r>
            <a:r>
              <a:rPr lang="cs-CZ" sz="2400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dřevo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 </a:t>
            </a:r>
            <a:endParaRPr lang="cs-CZ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>
              <a:buNone/>
            </a:pPr>
            <a:r>
              <a:rPr lang="cs-CZ" sz="2400" dirty="0">
                <a:solidFill>
                  <a:schemeClr val="accent1"/>
                </a:solidFill>
                <a:latin typeface="Arial"/>
                <a:ea typeface="+mn-lt"/>
                <a:cs typeface="+mn-lt"/>
              </a:rPr>
              <a:t>žlutobílá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: </a:t>
            </a:r>
            <a:r>
              <a:rPr lang="cs-CZ" sz="2400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seno–sláma–papír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 </a:t>
            </a:r>
            <a:endParaRPr lang="cs-CZ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>
              <a:buNone/>
            </a:pPr>
            <a:r>
              <a:rPr lang="cs-CZ" sz="2400" dirty="0">
                <a:solidFill>
                  <a:schemeClr val="accent1"/>
                </a:solidFill>
                <a:latin typeface="Arial"/>
                <a:ea typeface="+mn-lt"/>
                <a:cs typeface="+mn-lt"/>
              </a:rPr>
              <a:t>hnědá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: </a:t>
            </a:r>
            <a:r>
              <a:rPr lang="cs-CZ" sz="2400" dirty="0" smtClean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tkaniny</a:t>
            </a:r>
            <a:endParaRPr lang="cs-CZ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>
              <a:buNone/>
            </a:pPr>
            <a:r>
              <a:rPr lang="cs-CZ" sz="2400" dirty="0">
                <a:solidFill>
                  <a:schemeClr val="accent1"/>
                </a:solidFill>
                <a:latin typeface="Arial"/>
                <a:ea typeface="+mn-lt"/>
                <a:cs typeface="+mn-lt"/>
              </a:rPr>
              <a:t>černá</a:t>
            </a:r>
            <a:r>
              <a:rPr lang="cs-CZ" sz="2400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: plasty-ropa</a:t>
            </a:r>
            <a:endParaRPr lang="cs-CZ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0">
              <a:buNone/>
            </a:pPr>
            <a:endParaRPr lang="cs-CZ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0">
              <a:buNone/>
            </a:pPr>
            <a:endParaRPr lang="cs-CZ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2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0F40777-157A-4220-8860-C8457C2C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31" y="2139223"/>
            <a:ext cx="11390489" cy="191822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dirty="0">
                <a:cs typeface="Angsana New"/>
              </a:rPr>
              <a:t>KOMÍNY, </a:t>
            </a:r>
            <a:r>
              <a:rPr lang="cs-CZ" dirty="0" smtClean="0">
                <a:cs typeface="Angsana New"/>
              </a:rPr>
              <a:t/>
            </a:r>
            <a:br>
              <a:rPr lang="cs-CZ" dirty="0" smtClean="0">
                <a:cs typeface="Angsana New"/>
              </a:rPr>
            </a:br>
            <a:r>
              <a:rPr lang="cs-CZ" dirty="0" smtClean="0">
                <a:cs typeface="Angsana New"/>
              </a:rPr>
              <a:t>KTERÉ </a:t>
            </a:r>
            <a:r>
              <a:rPr lang="cs-CZ" dirty="0">
                <a:cs typeface="Angsana New"/>
              </a:rPr>
              <a:t>FOTILI </a:t>
            </a:r>
            <a:r>
              <a:rPr lang="cs-CZ" dirty="0" smtClean="0">
                <a:cs typeface="Angsana New"/>
              </a:rPr>
              <a:t>SPOLUŽÁCI/ČKY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3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xmlns="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7AB1700-0E61-40AC-994D-8C2B2F39F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756" y="2372432"/>
            <a:ext cx="5625746" cy="3225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0">
              <a:buNone/>
            </a:pPr>
            <a:r>
              <a:rPr lang="en-US" sz="2400" dirty="0" smtClean="0">
                <a:solidFill>
                  <a:srgbClr val="413124"/>
                </a:solidFill>
              </a:rPr>
              <a:t>Ten</a:t>
            </a:r>
            <a:r>
              <a:rPr lang="cs-CZ" sz="2400" dirty="0" smtClean="0">
                <a:solidFill>
                  <a:srgbClr val="413124"/>
                </a:solidFill>
              </a:rPr>
              <a:t>to</a:t>
            </a:r>
            <a:r>
              <a:rPr lang="en-US" sz="2400" dirty="0">
                <a:solidFill>
                  <a:srgbClr val="413124"/>
                </a:solidFill>
              </a:rPr>
              <a:t> </a:t>
            </a:r>
            <a:r>
              <a:rPr lang="en-US" sz="2400" dirty="0" err="1">
                <a:solidFill>
                  <a:srgbClr val="413124"/>
                </a:solidFill>
              </a:rPr>
              <a:t>občan</a:t>
            </a:r>
            <a:r>
              <a:rPr lang="en-US" sz="2400" dirty="0">
                <a:solidFill>
                  <a:srgbClr val="413124"/>
                </a:solidFill>
              </a:rPr>
              <a:t> </a:t>
            </a:r>
            <a:r>
              <a:rPr lang="en-US" sz="2400" dirty="0" err="1">
                <a:solidFill>
                  <a:srgbClr val="413124"/>
                </a:solidFill>
              </a:rPr>
              <a:t>topí</a:t>
            </a:r>
            <a:r>
              <a:rPr lang="en-US" sz="2400" dirty="0">
                <a:solidFill>
                  <a:srgbClr val="413124"/>
                </a:solidFill>
              </a:rPr>
              <a:t> </a:t>
            </a:r>
            <a:r>
              <a:rPr lang="en-US" sz="2400" dirty="0" err="1" smtClean="0">
                <a:solidFill>
                  <a:srgbClr val="413124"/>
                </a:solidFill>
              </a:rPr>
              <a:t>uhlím</a:t>
            </a:r>
            <a:r>
              <a:rPr lang="cs-CZ" sz="2400" dirty="0" smtClean="0">
                <a:solidFill>
                  <a:srgbClr val="413124"/>
                </a:solidFill>
              </a:rPr>
              <a:t>. Kouř je velmi tmavý, b</a:t>
            </a:r>
            <a:r>
              <a:rPr lang="en-US" sz="2400" dirty="0" err="1" smtClean="0">
                <a:solidFill>
                  <a:srgbClr val="413124"/>
                </a:solidFill>
              </a:rPr>
              <a:t>arv</a:t>
            </a:r>
            <a:r>
              <a:rPr lang="cs-CZ" sz="2400" dirty="0" smtClean="0">
                <a:solidFill>
                  <a:srgbClr val="413124"/>
                </a:solidFill>
              </a:rPr>
              <a:t>u</a:t>
            </a:r>
            <a:r>
              <a:rPr lang="en-US" sz="2400" dirty="0" smtClean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kouře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cs-CZ" sz="2400" dirty="0" smtClean="0">
                <a:solidFill>
                  <a:srgbClr val="413124"/>
                </a:solidFill>
              </a:rPr>
              <a:t>jsme označili dle stupnice </a:t>
            </a:r>
            <a:r>
              <a:rPr lang="en-US" sz="2400" dirty="0" err="1">
                <a:solidFill>
                  <a:srgbClr val="413124"/>
                </a:solidFill>
              </a:rPr>
              <a:t>na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tabulce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tmavosti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 smtClean="0">
                <a:solidFill>
                  <a:srgbClr val="413124"/>
                </a:solidFill>
              </a:rPr>
              <a:t>kouře</a:t>
            </a:r>
            <a:r>
              <a:rPr lang="cs-CZ" sz="2400" dirty="0" smtClean="0">
                <a:solidFill>
                  <a:srgbClr val="413124"/>
                </a:solidFill>
              </a:rPr>
              <a:t> </a:t>
            </a:r>
            <a:r>
              <a:rPr lang="cs-CZ" sz="2400" dirty="0" smtClean="0">
                <a:solidFill>
                  <a:srgbClr val="413124"/>
                </a:solidFill>
              </a:rPr>
              <a:t>číslem</a:t>
            </a:r>
            <a:r>
              <a:rPr lang="en-US" sz="2400" dirty="0" smtClean="0">
                <a:solidFill>
                  <a:srgbClr val="413124"/>
                </a:solidFill>
              </a:rPr>
              <a:t> 4</a:t>
            </a:r>
            <a:r>
              <a:rPr lang="cs-CZ" sz="2400" dirty="0" smtClean="0">
                <a:solidFill>
                  <a:srgbClr val="413124"/>
                </a:solidFill>
              </a:rPr>
              <a:t>.T</a:t>
            </a:r>
            <a:r>
              <a:rPr lang="en-US" sz="2400" dirty="0" smtClean="0">
                <a:solidFill>
                  <a:srgbClr val="413124"/>
                </a:solidFill>
              </a:rPr>
              <a:t>o </a:t>
            </a:r>
            <a:r>
              <a:rPr lang="en-US" sz="2400" dirty="0" err="1" smtClean="0">
                <a:solidFill>
                  <a:srgbClr val="413124"/>
                </a:solidFill>
              </a:rPr>
              <a:t>znamená</a:t>
            </a:r>
            <a:r>
              <a:rPr lang="cs-CZ" sz="2400" dirty="0" smtClean="0">
                <a:solidFill>
                  <a:srgbClr val="413124"/>
                </a:solidFill>
              </a:rPr>
              <a:t>,</a:t>
            </a:r>
            <a:r>
              <a:rPr lang="en-US" sz="2400" dirty="0" smtClean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že</a:t>
            </a:r>
            <a:r>
              <a:rPr lang="en-US" sz="2400" dirty="0">
                <a:solidFill>
                  <a:srgbClr val="413124"/>
                </a:solidFill>
              </a:rPr>
              <a:t> to </a:t>
            </a:r>
            <a:r>
              <a:rPr lang="en-US" sz="2400" dirty="0" err="1">
                <a:solidFill>
                  <a:srgbClr val="413124"/>
                </a:solidFill>
              </a:rPr>
              <a:t>celkem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znečisťuje</a:t>
            </a:r>
            <a:r>
              <a:rPr lang="en-US" sz="2400" dirty="0">
                <a:solidFill>
                  <a:srgbClr val="413124"/>
                </a:solidFill>
              </a:rPr>
              <a:t> </a:t>
            </a:r>
            <a:r>
              <a:rPr lang="en-US" sz="2400" dirty="0" err="1">
                <a:solidFill>
                  <a:srgbClr val="413124"/>
                </a:solidFill>
              </a:rPr>
              <a:t>ovzduší</a:t>
            </a:r>
            <a:r>
              <a:rPr lang="en-US" sz="2400" dirty="0">
                <a:solidFill>
                  <a:srgbClr val="413124"/>
                </a:solidFill>
              </a:rPr>
              <a:t>.</a:t>
            </a:r>
          </a:p>
          <a:p>
            <a:pPr marL="228600" indent="0">
              <a:buNone/>
            </a:pPr>
            <a:r>
              <a:rPr lang="cs-CZ" sz="2400" dirty="0" smtClean="0">
                <a:solidFill>
                  <a:srgbClr val="413124"/>
                </a:solidFill>
              </a:rPr>
              <a:t>N</a:t>
            </a:r>
            <a:r>
              <a:rPr lang="en-US" sz="2400" dirty="0" err="1" smtClean="0">
                <a:solidFill>
                  <a:srgbClr val="413124"/>
                </a:solidFill>
              </a:rPr>
              <a:t>evíme</a:t>
            </a:r>
            <a:r>
              <a:rPr lang="en-US" sz="2400" dirty="0" smtClean="0">
                <a:solidFill>
                  <a:srgbClr val="413124"/>
                </a:solidFill>
              </a:rPr>
              <a:t> </a:t>
            </a:r>
            <a:r>
              <a:rPr lang="en-US" sz="2400" dirty="0" err="1" smtClean="0">
                <a:solidFill>
                  <a:srgbClr val="413124"/>
                </a:solidFill>
              </a:rPr>
              <a:t>přesně</a:t>
            </a:r>
            <a:r>
              <a:rPr lang="cs-CZ" sz="2400" dirty="0" smtClean="0">
                <a:solidFill>
                  <a:srgbClr val="413124"/>
                </a:solidFill>
              </a:rPr>
              <a:t>,</a:t>
            </a:r>
            <a:r>
              <a:rPr lang="en-US" sz="2400" dirty="0">
                <a:solidFill>
                  <a:srgbClr val="413124"/>
                </a:solidFill>
              </a:rPr>
              <a:t> o </a:t>
            </a:r>
            <a:r>
              <a:rPr lang="en-US" sz="2400" dirty="0" err="1">
                <a:solidFill>
                  <a:srgbClr val="413124"/>
                </a:solidFill>
              </a:rPr>
              <a:t>jaký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kotel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jde</a:t>
            </a:r>
            <a:r>
              <a:rPr lang="en-US" sz="2400" dirty="0">
                <a:solidFill>
                  <a:srgbClr val="413124"/>
                </a:solidFill>
              </a:rPr>
              <a:t>...</a:t>
            </a:r>
            <a:endParaRPr lang="en-US" sz="2400" dirty="0">
              <a:solidFill>
                <a:srgbClr val="413124">
                  <a:alpha val="60000"/>
                </a:srgbClr>
              </a:solidFill>
            </a:endParaRPr>
          </a:p>
        </p:txBody>
      </p:sp>
      <p:pic>
        <p:nvPicPr>
          <p:cNvPr id="4" name="Obrázek 4" descr="Obsah obrázku obloha, exteriér, pramen, oblačno&#10;&#10;Popis se vygeneroval automaticky.">
            <a:extLst>
              <a:ext uri="{FF2B5EF4-FFF2-40B4-BE49-F238E27FC236}">
                <a16:creationId xmlns:a16="http://schemas.microsoft.com/office/drawing/2014/main" xmlns="" id="{8A8C05B5-C7EF-4CAD-94E5-B4DD894D9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29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36CEAB78-CB67-4AF1-8A92-08F5EF4ECC2E}"/>
              </a:ext>
            </a:extLst>
          </p:cNvPr>
          <p:cNvSpPr txBox="1"/>
          <p:nvPr/>
        </p:nvSpPr>
        <p:spPr>
          <a:xfrm>
            <a:off x="476955" y="434621"/>
            <a:ext cx="514208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4800" b="1">
                <a:solidFill>
                  <a:schemeClr val="accent1"/>
                </a:solidFill>
              </a:rPr>
              <a:t>ZNEČISŤUJÍCÍ KOMÍN 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2058D9D8-660C-48AE-B577-EC629195D43E}"/>
              </a:ext>
            </a:extLst>
          </p:cNvPr>
          <p:cNvSpPr txBox="1"/>
          <p:nvPr/>
        </p:nvSpPr>
        <p:spPr>
          <a:xfrm>
            <a:off x="10086563" y="575731"/>
            <a:ext cx="196709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dirty="0"/>
              <a:t>AUTOR: </a:t>
            </a:r>
            <a:r>
              <a:rPr lang="cs-CZ" sz="1000" dirty="0" smtClean="0"/>
              <a:t>Tereza Husáková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2297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xmlns="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8A9B9A7-0AA6-441C-92B5-F4B959B3B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21" y="1991431"/>
            <a:ext cx="5571066" cy="29860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0">
              <a:buNone/>
            </a:pPr>
            <a:r>
              <a:rPr lang="en-US" sz="2400" dirty="0">
                <a:solidFill>
                  <a:srgbClr val="413124"/>
                </a:solidFill>
              </a:rPr>
              <a:t>V </a:t>
            </a:r>
            <a:r>
              <a:rPr lang="en-US" sz="2400" dirty="0" smtClean="0">
                <a:solidFill>
                  <a:srgbClr val="413124"/>
                </a:solidFill>
              </a:rPr>
              <a:t>tom</a:t>
            </a:r>
            <a:r>
              <a:rPr lang="cs-CZ" sz="2400" dirty="0" smtClean="0">
                <a:solidFill>
                  <a:srgbClr val="413124"/>
                </a:solidFill>
              </a:rPr>
              <a:t>to</a:t>
            </a:r>
            <a:r>
              <a:rPr lang="en-US" sz="2400" dirty="0" smtClean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komínu</a:t>
            </a:r>
            <a:r>
              <a:rPr lang="en-US" sz="2400" dirty="0">
                <a:solidFill>
                  <a:srgbClr val="413124"/>
                </a:solidFill>
              </a:rPr>
              <a:t> se </a:t>
            </a:r>
            <a:r>
              <a:rPr lang="en-US" sz="2400" dirty="0" err="1">
                <a:solidFill>
                  <a:srgbClr val="413124"/>
                </a:solidFill>
              </a:rPr>
              <a:t>topí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uhlím</a:t>
            </a:r>
            <a:r>
              <a:rPr lang="en-US" sz="2400" dirty="0">
                <a:solidFill>
                  <a:srgbClr val="413124"/>
                </a:solidFill>
              </a:rPr>
              <a:t> a </a:t>
            </a:r>
            <a:r>
              <a:rPr lang="en-US" sz="2400" dirty="0" err="1" smtClean="0">
                <a:solidFill>
                  <a:srgbClr val="413124"/>
                </a:solidFill>
              </a:rPr>
              <a:t>dřevem</a:t>
            </a:r>
            <a:r>
              <a:rPr lang="cs-CZ" sz="2400" dirty="0" smtClean="0">
                <a:solidFill>
                  <a:srgbClr val="413124"/>
                </a:solidFill>
              </a:rPr>
              <a:t>. K</a:t>
            </a:r>
            <a:r>
              <a:rPr lang="en-US" sz="2400" dirty="0" err="1" smtClean="0">
                <a:solidFill>
                  <a:srgbClr val="413124"/>
                </a:solidFill>
              </a:rPr>
              <a:t>ouř</a:t>
            </a:r>
            <a:r>
              <a:rPr lang="en-US" sz="2400" dirty="0" smtClean="0">
                <a:solidFill>
                  <a:srgbClr val="413124"/>
                </a:solidFill>
              </a:rPr>
              <a:t> </a:t>
            </a:r>
            <a:r>
              <a:rPr lang="en-US" sz="2400" dirty="0">
                <a:solidFill>
                  <a:srgbClr val="413124"/>
                </a:solidFill>
              </a:rPr>
              <a:t>je </a:t>
            </a:r>
            <a:r>
              <a:rPr lang="en-US" sz="2400" dirty="0" err="1">
                <a:solidFill>
                  <a:srgbClr val="413124"/>
                </a:solidFill>
              </a:rPr>
              <a:t>světlý</a:t>
            </a:r>
            <a:r>
              <a:rPr lang="en-US" sz="2400" dirty="0">
                <a:solidFill>
                  <a:srgbClr val="413124"/>
                </a:solidFill>
              </a:rPr>
              <a:t>, </a:t>
            </a:r>
            <a:r>
              <a:rPr lang="cs-CZ" sz="2400" dirty="0">
                <a:solidFill>
                  <a:srgbClr val="413124"/>
                </a:solidFill>
              </a:rPr>
              <a:t>b</a:t>
            </a:r>
            <a:r>
              <a:rPr lang="en-US" sz="2400" dirty="0" err="1">
                <a:solidFill>
                  <a:srgbClr val="413124"/>
                </a:solidFill>
              </a:rPr>
              <a:t>arv</a:t>
            </a:r>
            <a:r>
              <a:rPr lang="cs-CZ" sz="2400" dirty="0">
                <a:solidFill>
                  <a:srgbClr val="413124"/>
                </a:solidFill>
              </a:rPr>
              <a:t>u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kouře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cs-CZ" sz="2400" dirty="0">
                <a:solidFill>
                  <a:srgbClr val="413124"/>
                </a:solidFill>
              </a:rPr>
              <a:t>jsme označili dle stupnice </a:t>
            </a:r>
            <a:r>
              <a:rPr lang="en-US" sz="2400" dirty="0" err="1">
                <a:solidFill>
                  <a:srgbClr val="413124"/>
                </a:solidFill>
              </a:rPr>
              <a:t>na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tabulce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tmavosti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kouře</a:t>
            </a:r>
            <a:r>
              <a:rPr lang="cs-CZ" sz="2400" dirty="0">
                <a:solidFill>
                  <a:srgbClr val="413124"/>
                </a:solidFill>
              </a:rPr>
              <a:t> </a:t>
            </a:r>
            <a:r>
              <a:rPr lang="cs-CZ" sz="2400" dirty="0" smtClean="0">
                <a:solidFill>
                  <a:srgbClr val="413124"/>
                </a:solidFill>
              </a:rPr>
              <a:t>číslem</a:t>
            </a:r>
            <a:r>
              <a:rPr lang="en-US" sz="2400" dirty="0">
                <a:solidFill>
                  <a:srgbClr val="413124"/>
                </a:solidFill>
              </a:rPr>
              <a:t> </a:t>
            </a:r>
            <a:r>
              <a:rPr lang="en-US" sz="2400" dirty="0" smtClean="0">
                <a:solidFill>
                  <a:srgbClr val="413124"/>
                </a:solidFill>
              </a:rPr>
              <a:t>0</a:t>
            </a:r>
            <a:r>
              <a:rPr lang="cs-CZ" sz="2400" dirty="0" smtClean="0">
                <a:solidFill>
                  <a:srgbClr val="413124"/>
                </a:solidFill>
              </a:rPr>
              <a:t>. Takový </a:t>
            </a:r>
            <a:r>
              <a:rPr lang="en-US" sz="2400" dirty="0" err="1" smtClean="0">
                <a:solidFill>
                  <a:srgbClr val="413124"/>
                </a:solidFill>
              </a:rPr>
              <a:t>kouř</a:t>
            </a:r>
            <a:r>
              <a:rPr lang="en-US" sz="2400" dirty="0" smtClean="0">
                <a:solidFill>
                  <a:srgbClr val="413124"/>
                </a:solidFill>
              </a:rPr>
              <a:t> </a:t>
            </a:r>
            <a:r>
              <a:rPr lang="en-US" sz="2400" dirty="0">
                <a:solidFill>
                  <a:srgbClr val="413124"/>
                </a:solidFill>
              </a:rPr>
              <a:t>by </a:t>
            </a:r>
            <a:r>
              <a:rPr lang="en-US" sz="2400" dirty="0" err="1">
                <a:solidFill>
                  <a:srgbClr val="413124"/>
                </a:solidFill>
              </a:rPr>
              <a:t>neměl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znečisťovat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ovzduší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skoro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vůbec</a:t>
            </a:r>
            <a:r>
              <a:rPr lang="en-US" sz="2400" dirty="0">
                <a:solidFill>
                  <a:srgbClr val="413124"/>
                </a:solidFill>
              </a:rPr>
              <a:t>.</a:t>
            </a:r>
            <a:endParaRPr lang="en-US" sz="2400" dirty="0">
              <a:solidFill>
                <a:srgbClr val="413124">
                  <a:alpha val="60000"/>
                </a:srgbClr>
              </a:solidFill>
            </a:endParaRPr>
          </a:p>
          <a:p>
            <a:pPr marL="228600" indent="0">
              <a:buNone/>
            </a:pPr>
            <a:r>
              <a:rPr lang="cs-CZ" sz="2400" dirty="0" smtClean="0">
                <a:solidFill>
                  <a:srgbClr val="413124"/>
                </a:solidFill>
              </a:rPr>
              <a:t>Používá </a:t>
            </a:r>
            <a:r>
              <a:rPr lang="en-US" sz="2400" dirty="0" err="1" smtClean="0">
                <a:solidFill>
                  <a:srgbClr val="413124"/>
                </a:solidFill>
              </a:rPr>
              <a:t>kotel</a:t>
            </a:r>
            <a:r>
              <a:rPr lang="en-US" sz="2400" dirty="0" smtClean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Dakon</a:t>
            </a:r>
            <a:r>
              <a:rPr lang="en-US" sz="2400" dirty="0">
                <a:solidFill>
                  <a:srgbClr val="413124"/>
                </a:solidFill>
              </a:rPr>
              <a:t>, je to </a:t>
            </a:r>
            <a:r>
              <a:rPr lang="en-US" sz="2400" dirty="0" err="1">
                <a:solidFill>
                  <a:srgbClr val="413124"/>
                </a:solidFill>
              </a:rPr>
              <a:t>kotel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na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tuhá</a:t>
            </a:r>
            <a:r>
              <a:rPr lang="en-US" sz="2400" dirty="0">
                <a:solidFill>
                  <a:srgbClr val="413124"/>
                </a:solidFill>
              </a:rPr>
              <a:t> </a:t>
            </a:r>
            <a:r>
              <a:rPr lang="en-US" sz="2400" dirty="0" err="1">
                <a:solidFill>
                  <a:srgbClr val="413124"/>
                </a:solidFill>
              </a:rPr>
              <a:t>paliva</a:t>
            </a:r>
            <a:r>
              <a:rPr lang="en-US" sz="2400" dirty="0">
                <a:solidFill>
                  <a:srgbClr val="413124"/>
                </a:solidFill>
              </a:rPr>
              <a:t>...</a:t>
            </a:r>
          </a:p>
          <a:p>
            <a:pPr marL="228600" indent="0">
              <a:buNone/>
            </a:pPr>
            <a:r>
              <a:rPr lang="en-US" sz="2400" b="1" dirty="0" smtClean="0">
                <a:solidFill>
                  <a:srgbClr val="413124"/>
                </a:solidFill>
              </a:rPr>
              <a:t>Ten</a:t>
            </a:r>
            <a:r>
              <a:rPr lang="cs-CZ" sz="2400" b="1" dirty="0" smtClean="0">
                <a:solidFill>
                  <a:srgbClr val="413124"/>
                </a:solidFill>
              </a:rPr>
              <a:t>to</a:t>
            </a:r>
            <a:r>
              <a:rPr lang="en-US" sz="2400" b="1" dirty="0" smtClean="0">
                <a:solidFill>
                  <a:srgbClr val="413124"/>
                </a:solidFill>
              </a:rPr>
              <a:t> </a:t>
            </a:r>
            <a:r>
              <a:rPr lang="en-US" sz="2400" b="1" dirty="0" err="1">
                <a:solidFill>
                  <a:srgbClr val="413124"/>
                </a:solidFill>
              </a:rPr>
              <a:t>kotel</a:t>
            </a:r>
            <a:r>
              <a:rPr lang="en-US" sz="2400" b="1" dirty="0">
                <a:solidFill>
                  <a:srgbClr val="413124"/>
                </a:solidFill>
              </a:rPr>
              <a:t> </a:t>
            </a:r>
            <a:r>
              <a:rPr lang="cs-CZ" sz="2400" b="1" dirty="0" smtClean="0">
                <a:solidFill>
                  <a:srgbClr val="413124"/>
                </a:solidFill>
              </a:rPr>
              <a:t>se dá </a:t>
            </a:r>
            <a:r>
              <a:rPr lang="en-US" sz="2400" b="1" dirty="0" err="1" smtClean="0">
                <a:solidFill>
                  <a:srgbClr val="413124"/>
                </a:solidFill>
              </a:rPr>
              <a:t>doporuč</a:t>
            </a:r>
            <a:r>
              <a:rPr lang="cs-CZ" sz="2400" b="1" dirty="0" err="1" smtClean="0">
                <a:solidFill>
                  <a:srgbClr val="413124"/>
                </a:solidFill>
              </a:rPr>
              <a:t>it</a:t>
            </a:r>
            <a:r>
              <a:rPr lang="cs-CZ" sz="2400" b="1" dirty="0" smtClean="0">
                <a:solidFill>
                  <a:srgbClr val="413124"/>
                </a:solidFill>
              </a:rPr>
              <a:t>. J</a:t>
            </a:r>
            <a:r>
              <a:rPr lang="en-US" sz="2400" b="1" dirty="0" smtClean="0">
                <a:solidFill>
                  <a:srgbClr val="413124"/>
                </a:solidFill>
              </a:rPr>
              <a:t>e </a:t>
            </a:r>
            <a:r>
              <a:rPr lang="en-US" sz="2400" b="1" dirty="0">
                <a:solidFill>
                  <a:srgbClr val="413124"/>
                </a:solidFill>
              </a:rPr>
              <a:t>to </a:t>
            </a:r>
            <a:r>
              <a:rPr lang="en-US" sz="2400" b="1" dirty="0" err="1">
                <a:solidFill>
                  <a:srgbClr val="413124"/>
                </a:solidFill>
              </a:rPr>
              <a:t>jeden</a:t>
            </a:r>
            <a:r>
              <a:rPr lang="en-US" sz="2400" b="1" dirty="0">
                <a:solidFill>
                  <a:srgbClr val="413124"/>
                </a:solidFill>
              </a:rPr>
              <a:t> z </a:t>
            </a:r>
            <a:r>
              <a:rPr lang="en-US" sz="2400" b="1" dirty="0" err="1">
                <a:solidFill>
                  <a:srgbClr val="413124"/>
                </a:solidFill>
              </a:rPr>
              <a:t>nejlepších</a:t>
            </a:r>
            <a:r>
              <a:rPr lang="en-US" sz="2400" b="1" dirty="0">
                <a:solidFill>
                  <a:srgbClr val="413124"/>
                </a:solidFill>
              </a:rPr>
              <a:t> </a:t>
            </a:r>
            <a:r>
              <a:rPr lang="en-US" sz="2400" b="1" dirty="0" err="1" smtClean="0">
                <a:solidFill>
                  <a:srgbClr val="413124"/>
                </a:solidFill>
              </a:rPr>
              <a:t>kotlů</a:t>
            </a:r>
            <a:r>
              <a:rPr lang="cs-CZ" sz="2400" b="1" dirty="0" smtClean="0">
                <a:solidFill>
                  <a:srgbClr val="413124"/>
                </a:solidFill>
              </a:rPr>
              <a:t>.</a:t>
            </a:r>
            <a:endParaRPr lang="en-US" sz="2400" b="1" dirty="0">
              <a:solidFill>
                <a:srgbClr val="413124">
                  <a:alpha val="60000"/>
                </a:srgbClr>
              </a:solidFill>
            </a:endParaRPr>
          </a:p>
        </p:txBody>
      </p:sp>
      <p:pic>
        <p:nvPicPr>
          <p:cNvPr id="4" name="Obrázek 4" descr="Obsah obrázku exteriér, budova, věž&#10;&#10;Popis se vygeneroval automaticky.">
            <a:extLst>
              <a:ext uri="{FF2B5EF4-FFF2-40B4-BE49-F238E27FC236}">
                <a16:creationId xmlns:a16="http://schemas.microsoft.com/office/drawing/2014/main" xmlns="" id="{7EF62792-3FE7-4603-AD23-AB74863FB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53" b="76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FDD53306-AFB8-4AAD-90E2-544C8C264123}"/>
              </a:ext>
            </a:extLst>
          </p:cNvPr>
          <p:cNvSpPr txBox="1"/>
          <p:nvPr/>
        </p:nvSpPr>
        <p:spPr>
          <a:xfrm>
            <a:off x="547511" y="420510"/>
            <a:ext cx="550897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4800" b="1">
                <a:solidFill>
                  <a:schemeClr val="accent1"/>
                </a:solidFill>
              </a:rPr>
              <a:t> KOMÍN KTERÝ JE V POŘÁDKU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2058D9D8-660C-48AE-B577-EC629195D43E}"/>
              </a:ext>
            </a:extLst>
          </p:cNvPr>
          <p:cNvSpPr txBox="1"/>
          <p:nvPr/>
        </p:nvSpPr>
        <p:spPr>
          <a:xfrm>
            <a:off x="10086563" y="575731"/>
            <a:ext cx="196709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dirty="0"/>
              <a:t>AUTOR: </a:t>
            </a:r>
            <a:r>
              <a:rPr lang="cs-CZ" sz="1000" dirty="0" smtClean="0"/>
              <a:t>Tereza Husáková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2078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minousVTI">
  <a:themeElements>
    <a:clrScheme name="AnalogousFromDarkSeedLeftStep">
      <a:dk1>
        <a:srgbClr val="000000"/>
      </a:dk1>
      <a:lt1>
        <a:srgbClr val="FFFFFF"/>
      </a:lt1>
      <a:dk2>
        <a:srgbClr val="413124"/>
      </a:dk2>
      <a:lt2>
        <a:srgbClr val="E7E2E8"/>
      </a:lt2>
      <a:accent1>
        <a:srgbClr val="58B447"/>
      </a:accent1>
      <a:accent2>
        <a:srgbClr val="7CAE3A"/>
      </a:accent2>
      <a:accent3>
        <a:srgbClr val="A4A541"/>
      </a:accent3>
      <a:accent4>
        <a:srgbClr val="B1813B"/>
      </a:accent4>
      <a:accent5>
        <a:srgbClr val="C3624D"/>
      </a:accent5>
      <a:accent6>
        <a:srgbClr val="B13B57"/>
      </a:accent6>
      <a:hlink>
        <a:srgbClr val="BF6B3F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167</Words>
  <Application>Microsoft Office PowerPoint</Application>
  <PresentationFormat>Širokoúhlá obrazovka</PresentationFormat>
  <Paragraphs>67</Paragraphs>
  <Slides>17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Angsana New</vt:lpstr>
      <vt:lpstr>Arial</vt:lpstr>
      <vt:lpstr>Avenir Next LT Pro</vt:lpstr>
      <vt:lpstr>Sabon Next LT</vt:lpstr>
      <vt:lpstr>Wingdings</vt:lpstr>
      <vt:lpstr>LuminousVTI</vt:lpstr>
      <vt:lpstr>Tipanicová Vendula, Otruba Matyáš, Honzová Kristýna,  Nguyen Tat Ha Noi, Husáková Tereza, Kríž Kristián</vt:lpstr>
      <vt:lpstr>Úvod</vt:lpstr>
      <vt:lpstr>Lokální topeniště</vt:lpstr>
      <vt:lpstr>Jak správně topit</vt:lpstr>
      <vt:lpstr>Prezentace aplikace PowerPoint</vt:lpstr>
      <vt:lpstr>Tmavost kouře</vt:lpstr>
      <vt:lpstr>KOMÍNY,  KTERÉ FOTILI SPOLUŽÁCI/ČKY</vt:lpstr>
      <vt:lpstr>Prezentace aplikace PowerPoint</vt:lpstr>
      <vt:lpstr>Prezentace aplikace PowerPoint</vt:lpstr>
      <vt:lpstr>VÝSLEDKY MĚŘENÍ  TMAVOSTI KOUŘE  ŽÁKŮ/YŇ ŠKOLY</vt:lpstr>
      <vt:lpstr>Prezentace aplikace PowerPoint</vt:lpstr>
      <vt:lpstr>Prezentace aplikace PowerPoint</vt:lpstr>
      <vt:lpstr>TEĎ SE VRHNEME NA OVZDUŠÍ </vt:lpstr>
      <vt:lpstr>Zdroje znečistění ovzduší</vt:lpstr>
      <vt:lpstr>Prezentace aplikace PowerPoint</vt:lpstr>
      <vt:lpstr>Měření znečistění ovzduší v ČHMÚ</vt:lpstr>
      <vt:lpstr>Zdroje: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HP</cp:lastModifiedBy>
  <cp:revision>22</cp:revision>
  <dcterms:created xsi:type="dcterms:W3CDTF">2021-03-18T15:18:32Z</dcterms:created>
  <dcterms:modified xsi:type="dcterms:W3CDTF">2021-04-29T09:50:19Z</dcterms:modified>
</cp:coreProperties>
</file>