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7" r:id="rId12"/>
    <p:sldId id="267" r:id="rId13"/>
    <p:sldId id="268" r:id="rId14"/>
    <p:sldId id="269" r:id="rId15"/>
    <p:sldId id="270" r:id="rId16"/>
    <p:sldId id="271" r:id="rId17"/>
    <p:sldId id="276" r:id="rId18"/>
    <p:sldId id="278" r:id="rId19"/>
    <p:sldId id="272" r:id="rId20"/>
    <p:sldId id="273" r:id="rId21"/>
    <p:sldId id="274" r:id="rId22"/>
    <p:sldId id="275" r:id="rId23"/>
    <p:sldId id="279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4660"/>
  </p:normalViewPr>
  <p:slideViewPr>
    <p:cSldViewPr snapToGrid="0">
      <p:cViewPr varScale="1">
        <p:scale>
          <a:sx n="86" d="100"/>
          <a:sy n="86" d="100"/>
        </p:scale>
        <p:origin x="60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9620CA-6497-412F-8C44-7F99E0AA9974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125E5A3-2403-4197-8451-6B73DC1787AC}">
      <dgm:prSet/>
      <dgm:spPr/>
      <dgm:t>
        <a:bodyPr/>
        <a:lstStyle/>
        <a:p>
          <a:r>
            <a:rPr lang="pl-PL" dirty="0"/>
            <a:t>Opracowała: A. Donat     </a:t>
          </a:r>
          <a:br>
            <a:rPr lang="pl-PL" dirty="0"/>
          </a:br>
          <a:r>
            <a:rPr lang="pl-PL" dirty="0"/>
            <a:t>I. </a:t>
          </a:r>
          <a:r>
            <a:rPr lang="pl-PL" dirty="0" err="1"/>
            <a:t>Liguzińska</a:t>
          </a:r>
          <a:r>
            <a:rPr lang="pl-PL" dirty="0"/>
            <a:t>-Wołowiec</a:t>
          </a:r>
          <a:endParaRPr lang="en-US" dirty="0"/>
        </a:p>
      </dgm:t>
    </dgm:pt>
    <dgm:pt modelId="{C0431EA6-C4FF-43F2-AE31-7FDFCA036213}" type="parTrans" cxnId="{81D34D7F-4537-465E-9B8D-DFA8130C4558}">
      <dgm:prSet/>
      <dgm:spPr/>
      <dgm:t>
        <a:bodyPr/>
        <a:lstStyle/>
        <a:p>
          <a:endParaRPr lang="en-US"/>
        </a:p>
      </dgm:t>
    </dgm:pt>
    <dgm:pt modelId="{ADD43B3C-C44F-4D7D-9FDE-904E8947B046}" type="sibTrans" cxnId="{81D34D7F-4537-465E-9B8D-DFA8130C4558}">
      <dgm:prSet/>
      <dgm:spPr/>
      <dgm:t>
        <a:bodyPr/>
        <a:lstStyle/>
        <a:p>
          <a:endParaRPr lang="en-US"/>
        </a:p>
      </dgm:t>
    </dgm:pt>
    <dgm:pt modelId="{9E73C306-217F-4581-9092-932417E7F33C}">
      <dgm:prSet/>
      <dgm:spPr/>
      <dgm:t>
        <a:bodyPr/>
        <a:lstStyle/>
        <a:p>
          <a:r>
            <a:rPr lang="pl-PL" dirty="0"/>
            <a:t>Prezentacja została opracowana na podstawie materiałów przygotowanych przez Fundację Dajemy Dzieciom Siłę (Dzieci Niczyje).</a:t>
          </a:r>
          <a:endParaRPr lang="en-US" dirty="0"/>
        </a:p>
      </dgm:t>
    </dgm:pt>
    <dgm:pt modelId="{3FC1684D-29CF-4DA4-8BD1-D97659956670}" type="parTrans" cxnId="{32E9AC18-5BC9-40B0-AE32-8BAB923B570B}">
      <dgm:prSet/>
      <dgm:spPr/>
      <dgm:t>
        <a:bodyPr/>
        <a:lstStyle/>
        <a:p>
          <a:endParaRPr lang="en-US"/>
        </a:p>
      </dgm:t>
    </dgm:pt>
    <dgm:pt modelId="{4998C89D-1A31-44FC-966A-28F4742C4DDE}" type="sibTrans" cxnId="{32E9AC18-5BC9-40B0-AE32-8BAB923B570B}">
      <dgm:prSet/>
      <dgm:spPr/>
      <dgm:t>
        <a:bodyPr/>
        <a:lstStyle/>
        <a:p>
          <a:endParaRPr lang="en-US"/>
        </a:p>
      </dgm:t>
    </dgm:pt>
    <dgm:pt modelId="{483F8627-DEF2-4274-912D-BFE10447CEE7}" type="pres">
      <dgm:prSet presAssocID="{D49620CA-6497-412F-8C44-7F99E0AA997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040C84F-3C98-433D-BDFD-E041D30865FE}" type="pres">
      <dgm:prSet presAssocID="{7125E5A3-2403-4197-8451-6B73DC1787AC}" presName="hierRoot1" presStyleCnt="0"/>
      <dgm:spPr/>
    </dgm:pt>
    <dgm:pt modelId="{452C8424-EEA5-4A41-957E-59334F88C193}" type="pres">
      <dgm:prSet presAssocID="{7125E5A3-2403-4197-8451-6B73DC1787AC}" presName="composite" presStyleCnt="0"/>
      <dgm:spPr/>
    </dgm:pt>
    <dgm:pt modelId="{AFDF2DDA-BF06-41BB-B4BF-9851562C0066}" type="pres">
      <dgm:prSet presAssocID="{7125E5A3-2403-4197-8451-6B73DC1787AC}" presName="background" presStyleLbl="node0" presStyleIdx="0" presStyleCnt="2"/>
      <dgm:spPr/>
    </dgm:pt>
    <dgm:pt modelId="{141C5E5F-4ED3-4510-943B-A3C677137E05}" type="pres">
      <dgm:prSet presAssocID="{7125E5A3-2403-4197-8451-6B73DC1787AC}" presName="text" presStyleLbl="fgAcc0" presStyleIdx="0" presStyleCnt="2">
        <dgm:presLayoutVars>
          <dgm:chPref val="3"/>
        </dgm:presLayoutVars>
      </dgm:prSet>
      <dgm:spPr/>
    </dgm:pt>
    <dgm:pt modelId="{ADADD931-29BA-466A-88D9-59C57C877DEA}" type="pres">
      <dgm:prSet presAssocID="{7125E5A3-2403-4197-8451-6B73DC1787AC}" presName="hierChild2" presStyleCnt="0"/>
      <dgm:spPr/>
    </dgm:pt>
    <dgm:pt modelId="{9548BA95-DFA1-4285-BC3E-31FC8A0C1829}" type="pres">
      <dgm:prSet presAssocID="{9E73C306-217F-4581-9092-932417E7F33C}" presName="hierRoot1" presStyleCnt="0"/>
      <dgm:spPr/>
    </dgm:pt>
    <dgm:pt modelId="{30E8F120-BBB3-4FB1-8C1F-D40E679F471C}" type="pres">
      <dgm:prSet presAssocID="{9E73C306-217F-4581-9092-932417E7F33C}" presName="composite" presStyleCnt="0"/>
      <dgm:spPr/>
    </dgm:pt>
    <dgm:pt modelId="{E0A0D496-8DD3-4717-8D41-B5D90C9AF28C}" type="pres">
      <dgm:prSet presAssocID="{9E73C306-217F-4581-9092-932417E7F33C}" presName="background" presStyleLbl="node0" presStyleIdx="1" presStyleCnt="2"/>
      <dgm:spPr/>
    </dgm:pt>
    <dgm:pt modelId="{AF122D21-5AED-41AE-893C-185BCEFBDD4A}" type="pres">
      <dgm:prSet presAssocID="{9E73C306-217F-4581-9092-932417E7F33C}" presName="text" presStyleLbl="fgAcc0" presStyleIdx="1" presStyleCnt="2">
        <dgm:presLayoutVars>
          <dgm:chPref val="3"/>
        </dgm:presLayoutVars>
      </dgm:prSet>
      <dgm:spPr/>
    </dgm:pt>
    <dgm:pt modelId="{7194C985-CD9D-44DB-99CC-F3959F9FCC57}" type="pres">
      <dgm:prSet presAssocID="{9E73C306-217F-4581-9092-932417E7F33C}" presName="hierChild2" presStyleCnt="0"/>
      <dgm:spPr/>
    </dgm:pt>
  </dgm:ptLst>
  <dgm:cxnLst>
    <dgm:cxn modelId="{DAB1B210-3A00-49CC-BAD4-2346B6A64E75}" type="presOf" srcId="{D49620CA-6497-412F-8C44-7F99E0AA9974}" destId="{483F8627-DEF2-4274-912D-BFE10447CEE7}" srcOrd="0" destOrd="0" presId="urn:microsoft.com/office/officeart/2005/8/layout/hierarchy1"/>
    <dgm:cxn modelId="{32E9AC18-5BC9-40B0-AE32-8BAB923B570B}" srcId="{D49620CA-6497-412F-8C44-7F99E0AA9974}" destId="{9E73C306-217F-4581-9092-932417E7F33C}" srcOrd="1" destOrd="0" parTransId="{3FC1684D-29CF-4DA4-8BD1-D97659956670}" sibTransId="{4998C89D-1A31-44FC-966A-28F4742C4DDE}"/>
    <dgm:cxn modelId="{5D0DC46E-6713-4639-9C05-9B4D52D9766F}" type="presOf" srcId="{7125E5A3-2403-4197-8451-6B73DC1787AC}" destId="{141C5E5F-4ED3-4510-943B-A3C677137E05}" srcOrd="0" destOrd="0" presId="urn:microsoft.com/office/officeart/2005/8/layout/hierarchy1"/>
    <dgm:cxn modelId="{2BDE7054-48CE-432A-A5C6-F9D2FD4B273D}" type="presOf" srcId="{9E73C306-217F-4581-9092-932417E7F33C}" destId="{AF122D21-5AED-41AE-893C-185BCEFBDD4A}" srcOrd="0" destOrd="0" presId="urn:microsoft.com/office/officeart/2005/8/layout/hierarchy1"/>
    <dgm:cxn modelId="{81D34D7F-4537-465E-9B8D-DFA8130C4558}" srcId="{D49620CA-6497-412F-8C44-7F99E0AA9974}" destId="{7125E5A3-2403-4197-8451-6B73DC1787AC}" srcOrd="0" destOrd="0" parTransId="{C0431EA6-C4FF-43F2-AE31-7FDFCA036213}" sibTransId="{ADD43B3C-C44F-4D7D-9FDE-904E8947B046}"/>
    <dgm:cxn modelId="{17882C16-A71A-4194-8433-311D7B1B1D39}" type="presParOf" srcId="{483F8627-DEF2-4274-912D-BFE10447CEE7}" destId="{7040C84F-3C98-433D-BDFD-E041D30865FE}" srcOrd="0" destOrd="0" presId="urn:microsoft.com/office/officeart/2005/8/layout/hierarchy1"/>
    <dgm:cxn modelId="{15D56B81-0872-4202-9788-CC858FDD8ABC}" type="presParOf" srcId="{7040C84F-3C98-433D-BDFD-E041D30865FE}" destId="{452C8424-EEA5-4A41-957E-59334F88C193}" srcOrd="0" destOrd="0" presId="urn:microsoft.com/office/officeart/2005/8/layout/hierarchy1"/>
    <dgm:cxn modelId="{5FBEBADB-039D-4DAA-B8D4-3A2AEE975DD4}" type="presParOf" srcId="{452C8424-EEA5-4A41-957E-59334F88C193}" destId="{AFDF2DDA-BF06-41BB-B4BF-9851562C0066}" srcOrd="0" destOrd="0" presId="urn:microsoft.com/office/officeart/2005/8/layout/hierarchy1"/>
    <dgm:cxn modelId="{98A24BCC-3E3B-40DC-B6B4-3A49F73A17B1}" type="presParOf" srcId="{452C8424-EEA5-4A41-957E-59334F88C193}" destId="{141C5E5F-4ED3-4510-943B-A3C677137E05}" srcOrd="1" destOrd="0" presId="urn:microsoft.com/office/officeart/2005/8/layout/hierarchy1"/>
    <dgm:cxn modelId="{194E0525-A9EA-4A5C-A4D1-CA16BF337871}" type="presParOf" srcId="{7040C84F-3C98-433D-BDFD-E041D30865FE}" destId="{ADADD931-29BA-466A-88D9-59C57C877DEA}" srcOrd="1" destOrd="0" presId="urn:microsoft.com/office/officeart/2005/8/layout/hierarchy1"/>
    <dgm:cxn modelId="{0C9DB3F1-5532-48B9-8AD9-BD7DD1282A53}" type="presParOf" srcId="{483F8627-DEF2-4274-912D-BFE10447CEE7}" destId="{9548BA95-DFA1-4285-BC3E-31FC8A0C1829}" srcOrd="1" destOrd="0" presId="urn:microsoft.com/office/officeart/2005/8/layout/hierarchy1"/>
    <dgm:cxn modelId="{80742513-CDA6-4D91-82F3-EFF47123C0D5}" type="presParOf" srcId="{9548BA95-DFA1-4285-BC3E-31FC8A0C1829}" destId="{30E8F120-BBB3-4FB1-8C1F-D40E679F471C}" srcOrd="0" destOrd="0" presId="urn:microsoft.com/office/officeart/2005/8/layout/hierarchy1"/>
    <dgm:cxn modelId="{2E8DDBB8-1333-4A28-8AC9-C3A77E9D0198}" type="presParOf" srcId="{30E8F120-BBB3-4FB1-8C1F-D40E679F471C}" destId="{E0A0D496-8DD3-4717-8D41-B5D90C9AF28C}" srcOrd="0" destOrd="0" presId="urn:microsoft.com/office/officeart/2005/8/layout/hierarchy1"/>
    <dgm:cxn modelId="{89A28B81-2D2F-4E1A-9014-6AB337A5CF13}" type="presParOf" srcId="{30E8F120-BBB3-4FB1-8C1F-D40E679F471C}" destId="{AF122D21-5AED-41AE-893C-185BCEFBDD4A}" srcOrd="1" destOrd="0" presId="urn:microsoft.com/office/officeart/2005/8/layout/hierarchy1"/>
    <dgm:cxn modelId="{2E7DA84D-7682-4EFE-B87D-2EA38D8AA607}" type="presParOf" srcId="{9548BA95-DFA1-4285-BC3E-31FC8A0C1829}" destId="{7194C985-CD9D-44DB-99CC-F3959F9FCC5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DF2DDA-BF06-41BB-B4BF-9851562C0066}">
      <dsp:nvSpPr>
        <dsp:cNvPr id="0" name=""/>
        <dsp:cNvSpPr/>
      </dsp:nvSpPr>
      <dsp:spPr>
        <a:xfrm>
          <a:off x="1312" y="93519"/>
          <a:ext cx="4607614" cy="29258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1C5E5F-4ED3-4510-943B-A3C677137E05}">
      <dsp:nvSpPr>
        <dsp:cNvPr id="0" name=""/>
        <dsp:cNvSpPr/>
      </dsp:nvSpPr>
      <dsp:spPr>
        <a:xfrm>
          <a:off x="513269" y="579879"/>
          <a:ext cx="4607614" cy="29258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000" kern="1200" dirty="0"/>
            <a:t>Opracowała: A. Donat     </a:t>
          </a:r>
          <a:br>
            <a:rPr lang="pl-PL" sz="3000" kern="1200" dirty="0"/>
          </a:br>
          <a:r>
            <a:rPr lang="pl-PL" sz="3000" kern="1200" dirty="0"/>
            <a:t>I. </a:t>
          </a:r>
          <a:r>
            <a:rPr lang="pl-PL" sz="3000" kern="1200" dirty="0" err="1"/>
            <a:t>Liguzińska</a:t>
          </a:r>
          <a:r>
            <a:rPr lang="pl-PL" sz="3000" kern="1200" dirty="0"/>
            <a:t>-Wołowiec</a:t>
          </a:r>
          <a:endParaRPr lang="en-US" sz="3000" kern="1200" dirty="0"/>
        </a:p>
      </dsp:txBody>
      <dsp:txXfrm>
        <a:off x="598964" y="665574"/>
        <a:ext cx="4436224" cy="2754444"/>
      </dsp:txXfrm>
    </dsp:sp>
    <dsp:sp modelId="{E0A0D496-8DD3-4717-8D41-B5D90C9AF28C}">
      <dsp:nvSpPr>
        <dsp:cNvPr id="0" name=""/>
        <dsp:cNvSpPr/>
      </dsp:nvSpPr>
      <dsp:spPr>
        <a:xfrm>
          <a:off x="5632841" y="93519"/>
          <a:ext cx="4607614" cy="29258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122D21-5AED-41AE-893C-185BCEFBDD4A}">
      <dsp:nvSpPr>
        <dsp:cNvPr id="0" name=""/>
        <dsp:cNvSpPr/>
      </dsp:nvSpPr>
      <dsp:spPr>
        <a:xfrm>
          <a:off x="6144798" y="579879"/>
          <a:ext cx="4607614" cy="29258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000" kern="1200" dirty="0"/>
            <a:t>Prezentacja została opracowana na podstawie materiałów przygotowanych przez Fundację Dajemy Dzieciom Siłę (Dzieci Niczyje).</a:t>
          </a:r>
          <a:endParaRPr lang="en-US" sz="3000" kern="1200" dirty="0"/>
        </a:p>
      </dsp:txBody>
      <dsp:txXfrm>
        <a:off x="6230493" y="665574"/>
        <a:ext cx="4436224" cy="27544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0074E6FE-8822-4FD3-808C-B68030E84A18}" type="datetimeFigureOut">
              <a:rPr lang="pl-PL" smtClean="0"/>
              <a:t>21.05.2021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EF54C36-3EA9-4155-BE10-573217D15E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7810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4E6FE-8822-4FD3-808C-B68030E84A18}" type="datetimeFigureOut">
              <a:rPr lang="pl-PL" smtClean="0"/>
              <a:t>21.05.2021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54C36-3EA9-4155-BE10-573217D15E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032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4E6FE-8822-4FD3-808C-B68030E84A18}" type="datetimeFigureOut">
              <a:rPr lang="pl-PL" smtClean="0"/>
              <a:t>21.05.2021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54C36-3EA9-4155-BE10-573217D15E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3771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4E6FE-8822-4FD3-808C-B68030E84A18}" type="datetimeFigureOut">
              <a:rPr lang="pl-PL" smtClean="0"/>
              <a:t>21.05.2021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54C36-3EA9-4155-BE10-573217D15E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868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4E6FE-8822-4FD3-808C-B68030E84A18}" type="datetimeFigureOut">
              <a:rPr lang="pl-PL" smtClean="0"/>
              <a:t>21.05.2021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54C36-3EA9-4155-BE10-573217D15E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8585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4E6FE-8822-4FD3-808C-B68030E84A18}" type="datetimeFigureOut">
              <a:rPr lang="pl-PL" smtClean="0"/>
              <a:t>21.05.2021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54C36-3EA9-4155-BE10-573217D15E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78965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4E6FE-8822-4FD3-808C-B68030E84A18}" type="datetimeFigureOut">
              <a:rPr lang="pl-PL" smtClean="0"/>
              <a:t>21.05.2021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54C36-3EA9-4155-BE10-573217D15E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56106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4E6FE-8822-4FD3-808C-B68030E84A18}" type="datetimeFigureOut">
              <a:rPr lang="pl-PL" smtClean="0"/>
              <a:t>21.05.2021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54C36-3EA9-4155-BE10-573217D15E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4077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4E6FE-8822-4FD3-808C-B68030E84A18}" type="datetimeFigureOut">
              <a:rPr lang="pl-PL" smtClean="0"/>
              <a:t>21.05.2021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54C36-3EA9-4155-BE10-573217D15E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3426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4E6FE-8822-4FD3-808C-B68030E84A18}" type="datetimeFigureOut">
              <a:rPr lang="pl-PL" smtClean="0"/>
              <a:t>21.05.2021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9EF54C36-3EA9-4155-BE10-573217D15E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70481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0074E6FE-8822-4FD3-808C-B68030E84A18}" type="datetimeFigureOut">
              <a:rPr lang="pl-PL" smtClean="0"/>
              <a:t>21.05.2021</a:t>
            </a:fld>
            <a:endParaRPr lang="pl-PL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pl-PL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EF54C36-3EA9-4155-BE10-573217D15E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1211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0074E6FE-8822-4FD3-808C-B68030E84A18}" type="datetimeFigureOut">
              <a:rPr lang="pl-PL" smtClean="0"/>
              <a:t>21.05.2021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9EF54C36-3EA9-4155-BE10-573217D15E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4212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-tecnico.pt/assistencia-rapida-aprenda-resolver-aviso-verifique-ligacao-internet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ilczywykrot.blogspot.com/2009/02/pegi.html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megaphone.sv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perbelfrzy.edu.pl/category/glowna/page/5/" TargetMode="External"/><Relationship Id="rId7" Type="http://schemas.openxmlformats.org/officeDocument/2006/relationships/hyperlink" Target="https://apanaski.blogspot.com/2012/07/lato-lato.html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g"/><Relationship Id="rId5" Type="http://schemas.openxmlformats.org/officeDocument/2006/relationships/hyperlink" Target="https://pixnio.com/fi/objektit/lelut/palapeli-puzzle-peli" TargetMode="External"/><Relationship Id="rId4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megaphone.sv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megaphone.sv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zdalna.akademia-nauki.eu/course/index.php?categoryid=2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sa/3.0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megaphone.sv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hyperlink" Target="https://teknodiot.com/lgnin-telefon-satislari-dustu" TargetMode="External"/><Relationship Id="rId7" Type="http://schemas.openxmlformats.org/officeDocument/2006/relationships/hyperlink" Target="http://www.flickr.com/photos/lge/4154404314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11" Type="http://schemas.openxmlformats.org/officeDocument/2006/relationships/hyperlink" Target="https://creativecommons.org/licenses/by/3.0/" TargetMode="External"/><Relationship Id="rId5" Type="http://schemas.openxmlformats.org/officeDocument/2006/relationships/hyperlink" Target="https://gadgetsin.com/netbook-navigator-nav-10t-windows-tablet.htm" TargetMode="External"/><Relationship Id="rId10" Type="http://schemas.openxmlformats.org/officeDocument/2006/relationships/hyperlink" Target="https://creativecommons.org/licenses/by-nc-sa/3.0/" TargetMode="External"/><Relationship Id="rId4" Type="http://schemas.openxmlformats.org/officeDocument/2006/relationships/image" Target="../media/image8.jpg"/><Relationship Id="rId9" Type="http://schemas.openxmlformats.org/officeDocument/2006/relationships/hyperlink" Target="https://pxhere.com/pl/photo/1632659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FEFD9FB-2191-4BB9-87CD-DBF2EB2FC9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1" y="4385066"/>
            <a:ext cx="10923638" cy="1317643"/>
          </a:xfrm>
        </p:spPr>
        <p:txBody>
          <a:bodyPr>
            <a:normAutofit/>
          </a:bodyPr>
          <a:lstStyle/>
          <a:p>
            <a:r>
              <a:rPr lang="pl-PL" sz="7200" dirty="0"/>
              <a:t>Internet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639FD3D-0CC7-4305-BF49-06A74D1CFE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6698" b="16699"/>
          <a:stretch/>
        </p:blipFill>
        <p:spPr>
          <a:xfrm>
            <a:off x="0" y="10"/>
            <a:ext cx="12192000" cy="424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3243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6221CCC9-332B-4DEA-BC6E-458D30CF9B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852256"/>
            <a:ext cx="9144000" cy="4405544"/>
          </a:xfrm>
        </p:spPr>
        <p:txBody>
          <a:bodyPr/>
          <a:lstStyle/>
          <a:p>
            <a:pPr algn="ctr"/>
            <a:r>
              <a:rPr lang="pl-PL" dirty="0"/>
              <a:t> </a:t>
            </a:r>
          </a:p>
          <a:p>
            <a:pPr algn="ctr"/>
            <a:endParaRPr lang="pl-PL" sz="4400" b="1" dirty="0">
              <a:solidFill>
                <a:schemeClr val="tx1"/>
              </a:solidFill>
            </a:endParaRPr>
          </a:p>
          <a:p>
            <a:pPr algn="ctr"/>
            <a:r>
              <a:rPr lang="pl-PL" sz="4400" b="1" dirty="0">
                <a:solidFill>
                  <a:schemeClr val="tx1"/>
                </a:solidFill>
              </a:rPr>
              <a:t>Sposoby bezpiecznego korzystania </a:t>
            </a:r>
          </a:p>
          <a:p>
            <a:pPr algn="ctr"/>
            <a:r>
              <a:rPr lang="pl-PL" sz="4400" b="1" dirty="0">
                <a:solidFill>
                  <a:schemeClr val="tx1"/>
                </a:solidFill>
              </a:rPr>
              <a:t>z Internetu!</a:t>
            </a:r>
          </a:p>
        </p:txBody>
      </p:sp>
    </p:spTree>
    <p:extLst>
      <p:ext uri="{BB962C8B-B14F-4D97-AF65-F5344CB8AC3E}">
        <p14:creationId xmlns:p14="http://schemas.microsoft.com/office/powerpoint/2010/main" val="3937801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ecio - Fajnie w interneci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0222" y="614539"/>
            <a:ext cx="10577689" cy="594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23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5EEF424E-F2A5-4031-9343-DC05DF80B1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59630" y="2333874"/>
            <a:ext cx="6544954" cy="2760955"/>
          </a:xfrm>
        </p:spPr>
        <p:txBody>
          <a:bodyPr>
            <a:normAutofit/>
          </a:bodyPr>
          <a:lstStyle/>
          <a:p>
            <a:endParaRPr lang="pl-PL" sz="2200" b="1" dirty="0">
              <a:solidFill>
                <a:srgbClr val="FFFFFF"/>
              </a:solidFill>
            </a:endParaRPr>
          </a:p>
          <a:p>
            <a:r>
              <a:rPr lang="pl-PL" sz="4400" b="1" dirty="0">
                <a:solidFill>
                  <a:schemeClr val="tx1"/>
                </a:solidFill>
              </a:rPr>
              <a:t>Chroń swoją prywatność!</a:t>
            </a:r>
          </a:p>
          <a:p>
            <a:pPr>
              <a:lnSpc>
                <a:spcPct val="100000"/>
              </a:lnSpc>
            </a:pPr>
            <a:r>
              <a:rPr lang="pl-PL" sz="2200" b="1" dirty="0">
                <a:solidFill>
                  <a:schemeClr val="tx1"/>
                </a:solidFill>
              </a:rPr>
              <a:t>Nie podawaj swoich danych osobowych, takich jak: imię, nazwisko, numer telefonu czy adres domowy.</a:t>
            </a:r>
          </a:p>
        </p:txBody>
      </p:sp>
      <p:pic>
        <p:nvPicPr>
          <p:cNvPr id="4" name="Grafika 3" descr="Dom z wypełnieniem pełnym">
            <a:extLst>
              <a:ext uri="{FF2B5EF4-FFF2-40B4-BE49-F238E27FC236}">
                <a16:creationId xmlns:a16="http://schemas.microsoft.com/office/drawing/2014/main" id="{5B1E13FD-B8ED-4361-91E1-5F2CFE849E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3464" y="1742701"/>
            <a:ext cx="3352128" cy="33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2292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iekty nadrzędne odtwarzane z dzieckiem">
            <a:extLst>
              <a:ext uri="{FF2B5EF4-FFF2-40B4-BE49-F238E27FC236}">
                <a16:creationId xmlns:a16="http://schemas.microsoft.com/office/drawing/2014/main" id="{0E0E46C8-7079-45FE-A684-B4E9CD5B04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1" r="28879" b="-2"/>
          <a:stretch/>
        </p:blipFill>
        <p:spPr>
          <a:xfrm>
            <a:off x="20" y="-6418"/>
            <a:ext cx="4077443" cy="6864418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2DA6A3D-77DE-421F-8702-6440AAD5F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2557" y="1127464"/>
            <a:ext cx="6428994" cy="4650401"/>
          </a:xfrm>
        </p:spPr>
        <p:txBody>
          <a:bodyPr>
            <a:normAutofit/>
          </a:bodyPr>
          <a:lstStyle/>
          <a:p>
            <a:pPr algn="ctr"/>
            <a:endParaRPr lang="pl-PL" sz="3600" b="1" dirty="0"/>
          </a:p>
          <a:p>
            <a:pPr algn="ctr"/>
            <a:endParaRPr lang="pl-PL" sz="3600" b="1" dirty="0"/>
          </a:p>
          <a:p>
            <a:pPr algn="ctr"/>
            <a:r>
              <a:rPr lang="pl-PL" sz="4400" b="1" dirty="0"/>
              <a:t>Mów, jeśli coś jest nie tak! </a:t>
            </a:r>
          </a:p>
          <a:p>
            <a:pPr algn="ctr"/>
            <a:r>
              <a:rPr lang="pl-PL" b="1" dirty="0"/>
              <a:t>W sytuacji, kiedy ktoś lub coś Cię w Internecie zaniepokoi lub wystraszy, koniecznie opowiedz       o tym rodzicom lub innej zaufanej osobie dorosłej.  </a:t>
            </a:r>
          </a:p>
        </p:txBody>
      </p:sp>
    </p:spTree>
    <p:extLst>
      <p:ext uri="{BB962C8B-B14F-4D97-AF65-F5344CB8AC3E}">
        <p14:creationId xmlns:p14="http://schemas.microsoft.com/office/powerpoint/2010/main" val="7021630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9D9D0AB-1E2F-44A8-B9C6-FA40983018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0E2AEF9-3220-4407-B76B-1B6E3952E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0142"/>
            <a:ext cx="3860771" cy="29321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A7B3F9C8-86C0-4312-86B9-092F501C3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" y="824735"/>
            <a:ext cx="3664827" cy="2604266"/>
          </a:xfrm>
          <a:custGeom>
            <a:avLst/>
            <a:gdLst>
              <a:gd name="connsiteX0" fmla="*/ 0 w 3664827"/>
              <a:gd name="connsiteY0" fmla="*/ 0 h 2604266"/>
              <a:gd name="connsiteX1" fmla="*/ 3664827 w 3664827"/>
              <a:gd name="connsiteY1" fmla="*/ 0 h 2604266"/>
              <a:gd name="connsiteX2" fmla="*/ 3664827 w 3664827"/>
              <a:gd name="connsiteY2" fmla="*/ 2604266 h 2604266"/>
              <a:gd name="connsiteX3" fmla="*/ 0 w 3664827"/>
              <a:gd name="connsiteY3" fmla="*/ 2604266 h 260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4827" h="2604266">
                <a:moveTo>
                  <a:pt x="0" y="0"/>
                </a:moveTo>
                <a:lnTo>
                  <a:pt x="3664827" y="0"/>
                </a:lnTo>
                <a:lnTo>
                  <a:pt x="3664827" y="2604266"/>
                </a:lnTo>
                <a:lnTo>
                  <a:pt x="0" y="260426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Grafika 7" descr="Zamykać z wypełnieniem pełnym">
            <a:extLst>
              <a:ext uri="{FF2B5EF4-FFF2-40B4-BE49-F238E27FC236}">
                <a16:creationId xmlns:a16="http://schemas.microsoft.com/office/drawing/2014/main" id="{FC0E72E1-DE9C-4B16-9A27-0929256717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2175" y="1099203"/>
            <a:ext cx="2032401" cy="203240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CAFBD32-D3B9-4AA1-8A52-E7788A955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2885" y="0"/>
            <a:ext cx="4332545" cy="31316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A9F6B17-94E2-4E2E-94FB-971054C568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54280" y="1"/>
            <a:ext cx="3966436" cy="2952729"/>
          </a:xfrm>
          <a:custGeom>
            <a:avLst/>
            <a:gdLst>
              <a:gd name="connsiteX0" fmla="*/ 0 w 3966436"/>
              <a:gd name="connsiteY0" fmla="*/ 0 h 2952729"/>
              <a:gd name="connsiteX1" fmla="*/ 3966436 w 3966436"/>
              <a:gd name="connsiteY1" fmla="*/ 0 h 2952729"/>
              <a:gd name="connsiteX2" fmla="*/ 3966436 w 3966436"/>
              <a:gd name="connsiteY2" fmla="*/ 2952729 h 2952729"/>
              <a:gd name="connsiteX3" fmla="*/ 0 w 3966436"/>
              <a:gd name="connsiteY3" fmla="*/ 2952729 h 2952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6436" h="2952729">
                <a:moveTo>
                  <a:pt x="0" y="0"/>
                </a:moveTo>
                <a:lnTo>
                  <a:pt x="3966436" y="0"/>
                </a:lnTo>
                <a:lnTo>
                  <a:pt x="3966436" y="2952729"/>
                </a:lnTo>
                <a:lnTo>
                  <a:pt x="0" y="295272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Grafika 5" descr="Ostrzeżenie z wypełnieniem pełnym">
            <a:extLst>
              <a:ext uri="{FF2B5EF4-FFF2-40B4-BE49-F238E27FC236}">
                <a16:creationId xmlns:a16="http://schemas.microsoft.com/office/drawing/2014/main" id="{3F6A880B-2DBC-43A7-800F-7953BBD98C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33113" y="373711"/>
            <a:ext cx="2254710" cy="225471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83B9136-AAAA-40FE-B5B8-785506A08D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3514" y="3791747"/>
            <a:ext cx="7417207" cy="2565510"/>
          </a:xfrm>
        </p:spPr>
        <p:txBody>
          <a:bodyPr>
            <a:normAutofit/>
          </a:bodyPr>
          <a:lstStyle/>
          <a:p>
            <a:pPr marL="1371400" lvl="7" indent="0" algn="ctr">
              <a:buNone/>
            </a:pPr>
            <a:r>
              <a:rPr lang="pl-PL" sz="3200" b="1" dirty="0"/>
              <a:t>Nie ufaj osobom poznanym              w sieci!</a:t>
            </a:r>
          </a:p>
          <a:p>
            <a:pPr marL="1371400" lvl="7" indent="0" algn="ctr">
              <a:buNone/>
            </a:pPr>
            <a:r>
              <a:rPr lang="pl-PL" sz="3200" b="1" dirty="0"/>
              <a:t>Nie spotykaj </a:t>
            </a:r>
            <a:r>
              <a:rPr lang="pl-PL" sz="3200" b="1"/>
              <a:t>się                                    </a:t>
            </a:r>
            <a:r>
              <a:rPr lang="pl-PL" sz="3200" b="1" dirty="0"/>
              <a:t>z osobami </a:t>
            </a:r>
            <a:r>
              <a:rPr lang="pl-PL" sz="3200" b="1"/>
              <a:t>poznanymi                        </a:t>
            </a:r>
            <a:r>
              <a:rPr lang="pl-PL" sz="3200" b="1" dirty="0"/>
              <a:t>w Internecie.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B1FFF1B-D8E7-43C1-963D-013BA4049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3000" y="660142"/>
            <a:ext cx="3429000" cy="50548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EEE4CF30-56F7-4B6A-9A9B-A640E1922C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2136" y="824734"/>
            <a:ext cx="3249864" cy="4726979"/>
          </a:xfrm>
          <a:custGeom>
            <a:avLst/>
            <a:gdLst>
              <a:gd name="connsiteX0" fmla="*/ 0 w 3249864"/>
              <a:gd name="connsiteY0" fmla="*/ 0 h 4726979"/>
              <a:gd name="connsiteX1" fmla="*/ 3249864 w 3249864"/>
              <a:gd name="connsiteY1" fmla="*/ 0 h 4726979"/>
              <a:gd name="connsiteX2" fmla="*/ 3249864 w 3249864"/>
              <a:gd name="connsiteY2" fmla="*/ 4726979 h 4726979"/>
              <a:gd name="connsiteX3" fmla="*/ 0 w 3249864"/>
              <a:gd name="connsiteY3" fmla="*/ 4726979 h 472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9864" h="4726979">
                <a:moveTo>
                  <a:pt x="0" y="0"/>
                </a:moveTo>
                <a:lnTo>
                  <a:pt x="3249864" y="0"/>
                </a:lnTo>
                <a:lnTo>
                  <a:pt x="3249864" y="4726979"/>
                </a:lnTo>
                <a:lnTo>
                  <a:pt x="0" y="4726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Grafika 3" descr="Nie dotykać z wypełnieniem pełnym">
            <a:extLst>
              <a:ext uri="{FF2B5EF4-FFF2-40B4-BE49-F238E27FC236}">
                <a16:creationId xmlns:a16="http://schemas.microsoft.com/office/drawing/2014/main" id="{6BED719D-DEB4-4AC9-BCE6-190DC6305C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23606" y="2016932"/>
            <a:ext cx="2422079" cy="242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6551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CCC64B98-964D-4406-86EA-609B9239E4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66427" y="1530350"/>
            <a:ext cx="6544954" cy="2698749"/>
          </a:xfrm>
        </p:spPr>
        <p:txBody>
          <a:bodyPr>
            <a:normAutofit/>
          </a:bodyPr>
          <a:lstStyle/>
          <a:p>
            <a:r>
              <a:rPr lang="pl-PL" sz="4400" b="1" dirty="0">
                <a:solidFill>
                  <a:schemeClr val="tx1"/>
                </a:solidFill>
              </a:rPr>
              <a:t>Szanuj innych w sieci! </a:t>
            </a:r>
          </a:p>
          <a:p>
            <a:endParaRPr lang="pl-PL" sz="2400" b="1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400" b="1" dirty="0">
                <a:solidFill>
                  <a:schemeClr val="tx1"/>
                </a:solidFill>
              </a:rPr>
              <a:t>Pamiętaj, by traktować innych z szacunkiem.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400" b="1" dirty="0">
                <a:solidFill>
                  <a:schemeClr val="tx1"/>
                </a:solidFill>
              </a:rPr>
              <a:t>Swoje zdanie wyrażaj, nie obrażając nikogo.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400" b="1" dirty="0">
                <a:solidFill>
                  <a:schemeClr val="tx1"/>
                </a:solidFill>
              </a:rPr>
              <a:t>Nie reaguj agresją na agresję.</a:t>
            </a:r>
          </a:p>
        </p:txBody>
      </p:sp>
      <p:pic>
        <p:nvPicPr>
          <p:cNvPr id="8" name="Grafika 7" descr="Kontur uśmiechniętej twarzy z wypełnieniem pełnym">
            <a:extLst>
              <a:ext uri="{FF2B5EF4-FFF2-40B4-BE49-F238E27FC236}">
                <a16:creationId xmlns:a16="http://schemas.microsoft.com/office/drawing/2014/main" id="{C53C0744-58D4-43C2-8D9C-FEDA8135DD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3464" y="1742701"/>
            <a:ext cx="3352128" cy="33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355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A7C1CCA5-8B56-4749-AFB3-1DC06FCF4F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676" y="932155"/>
            <a:ext cx="4640395" cy="4920641"/>
          </a:xfrm>
        </p:spPr>
        <p:txBody>
          <a:bodyPr>
            <a:normAutofit/>
          </a:bodyPr>
          <a:lstStyle/>
          <a:p>
            <a:pPr algn="ctr"/>
            <a:r>
              <a:rPr lang="pl-PL" sz="4400" b="1" dirty="0">
                <a:solidFill>
                  <a:schemeClr val="tx1"/>
                </a:solidFill>
              </a:rPr>
              <a:t>Korzystaj z umiarem z Internetu! </a:t>
            </a:r>
          </a:p>
          <a:p>
            <a:pPr algn="ctr"/>
            <a:r>
              <a:rPr lang="pl-PL" sz="2400" b="1" dirty="0">
                <a:solidFill>
                  <a:schemeClr val="tx1"/>
                </a:solidFill>
              </a:rPr>
              <a:t>Pamiętaj, że zbyt długie korzystanie   z komputera, tabletu czy </a:t>
            </a:r>
            <a:r>
              <a:rPr lang="pl-PL" sz="2400" b="1" dirty="0" err="1">
                <a:solidFill>
                  <a:schemeClr val="tx1"/>
                </a:solidFill>
              </a:rPr>
              <a:t>smartfona</a:t>
            </a:r>
            <a:r>
              <a:rPr lang="pl-PL" sz="2400" b="1" dirty="0">
                <a:solidFill>
                  <a:schemeClr val="tx1"/>
                </a:solidFill>
              </a:rPr>
              <a:t> może zaszkodzić Twojemu zdrowiu    i pogorszyć kontakty z bliskimi oraz    z koleżankami kolegami.</a:t>
            </a:r>
          </a:p>
        </p:txBody>
      </p:sp>
      <p:pic>
        <p:nvPicPr>
          <p:cNvPr id="4" name="Grafika 3" descr="Budzik z wypełnieniem pełnym">
            <a:extLst>
              <a:ext uri="{FF2B5EF4-FFF2-40B4-BE49-F238E27FC236}">
                <a16:creationId xmlns:a16="http://schemas.microsoft.com/office/drawing/2014/main" id="{7EABBFC4-AA6A-4456-B7B8-9F0A445250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98694" y="629265"/>
            <a:ext cx="5247147" cy="524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8855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20AAE24-B23D-4EA5-8DC0-ED849243CD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1786302"/>
          </a:xfrm>
        </p:spPr>
        <p:txBody>
          <a:bodyPr/>
          <a:lstStyle/>
          <a:p>
            <a:r>
              <a:rPr lang="pl-PL" sz="4400" b="1" dirty="0">
                <a:solidFill>
                  <a:schemeClr val="tx1"/>
                </a:solidFill>
              </a:rPr>
              <a:t>Oglądaj bajki, filmy  i gry odpowiednie do wieku!  </a:t>
            </a:r>
          </a:p>
        </p:txBody>
      </p:sp>
      <p:pic>
        <p:nvPicPr>
          <p:cNvPr id="5" name="Obraz 4" descr="Obraz zawierający tekst, clipart&#10;&#10;Opis wygenerowany automatycznie">
            <a:extLst>
              <a:ext uri="{FF2B5EF4-FFF2-40B4-BE49-F238E27FC236}">
                <a16:creationId xmlns:a16="http://schemas.microsoft.com/office/drawing/2014/main" id="{F705B896-66CA-4339-AE15-7D4351B342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373515" y="3161468"/>
            <a:ext cx="4427460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6809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2">
            <a:extLst>
              <a:ext uri="{FF2B5EF4-FFF2-40B4-BE49-F238E27FC236}">
                <a16:creationId xmlns:a16="http://schemas.microsoft.com/office/drawing/2014/main" id="{94EB2218-5FF6-41CF-9CD9-8558EC013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886" y="469469"/>
            <a:ext cx="3544586" cy="35238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4">
            <a:extLst>
              <a:ext uri="{FF2B5EF4-FFF2-40B4-BE49-F238E27FC236}">
                <a16:creationId xmlns:a16="http://schemas.microsoft.com/office/drawing/2014/main" id="{70D4B003-35B9-4B7F-9B25-0F4A5B3373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77307" y="2856272"/>
            <a:ext cx="2876690" cy="35170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6">
            <a:extLst>
              <a:ext uri="{FF2B5EF4-FFF2-40B4-BE49-F238E27FC236}">
                <a16:creationId xmlns:a16="http://schemas.microsoft.com/office/drawing/2014/main" id="{ACDC3E4F-5A3F-442D-B359-DE63E705A7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5992" y="0"/>
            <a:ext cx="4636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a 6" descr="Kontur uśmiechniętej twarzy z wypełnieniem pełnym">
            <a:extLst>
              <a:ext uri="{FF2B5EF4-FFF2-40B4-BE49-F238E27FC236}">
                <a16:creationId xmlns:a16="http://schemas.microsoft.com/office/drawing/2014/main" id="{F81C8E4A-9850-4F8D-868D-5D4CF583E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2936" y="630336"/>
            <a:ext cx="3202074" cy="3202074"/>
          </a:xfrm>
          <a:prstGeom prst="rect">
            <a:avLst/>
          </a:prstGeom>
        </p:spPr>
      </p:pic>
      <p:sp>
        <p:nvSpPr>
          <p:cNvPr id="26" name="Rectangle 18">
            <a:extLst>
              <a:ext uri="{FF2B5EF4-FFF2-40B4-BE49-F238E27FC236}">
                <a16:creationId xmlns:a16="http://schemas.microsoft.com/office/drawing/2014/main" id="{A2933318-C149-4734-A762-398D58A194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77309" y="484631"/>
            <a:ext cx="2876689" cy="2190311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0">
            <a:extLst>
              <a:ext uri="{FF2B5EF4-FFF2-40B4-BE49-F238E27FC236}">
                <a16:creationId xmlns:a16="http://schemas.microsoft.com/office/drawing/2014/main" id="{A6C53241-B6FC-412A-8609-7F296679C8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885" y="4164378"/>
            <a:ext cx="3544586" cy="22089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a 3" descr="Znak zapytania z wypełnieniem pełnym">
            <a:extLst>
              <a:ext uri="{FF2B5EF4-FFF2-40B4-BE49-F238E27FC236}">
                <a16:creationId xmlns:a16="http://schemas.microsoft.com/office/drawing/2014/main" id="{C81FBE7B-0774-4E00-9D3C-B64993DE6E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35763" y="3336135"/>
            <a:ext cx="2557367" cy="2557367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B12C1CC-4F64-4F38-B640-40A9177AE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9689" y="2419772"/>
            <a:ext cx="4410317" cy="3456639"/>
          </a:xfrm>
        </p:spPr>
        <p:txBody>
          <a:bodyPr>
            <a:normAutofit/>
          </a:bodyPr>
          <a:lstStyle/>
          <a:p>
            <a:pPr marL="1571400" lvl="8" indent="0">
              <a:buNone/>
            </a:pPr>
            <a:r>
              <a:rPr lang="pl-PL" sz="4400" b="1" dirty="0">
                <a:solidFill>
                  <a:schemeClr val="tx1"/>
                </a:solidFill>
              </a:rPr>
              <a:t>Jak w inny sposób można spędzać czas!</a:t>
            </a:r>
          </a:p>
        </p:txBody>
      </p:sp>
    </p:spTree>
    <p:extLst>
      <p:ext uri="{BB962C8B-B14F-4D97-AF65-F5344CB8AC3E}">
        <p14:creationId xmlns:p14="http://schemas.microsoft.com/office/powerpoint/2010/main" val="2768159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A6B11336-8B67-4245-AEB0-9ABA30EEED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4628561"/>
            <a:ext cx="10923638" cy="1595257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b="1" dirty="0"/>
              <a:t>zabawa na placu zabaw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b="1" dirty="0"/>
              <a:t>sala zabaw</a:t>
            </a:r>
          </a:p>
          <a:p>
            <a:endParaRPr lang="pl-PL" sz="1000" dirty="0">
              <a:solidFill>
                <a:srgbClr val="FFFFFF"/>
              </a:solidFill>
            </a:endParaRPr>
          </a:p>
        </p:txBody>
      </p:sp>
      <p:pic>
        <p:nvPicPr>
          <p:cNvPr id="14" name="Obraz 13" descr="Basen z piłeczkami">
            <a:extLst>
              <a:ext uri="{FF2B5EF4-FFF2-40B4-BE49-F238E27FC236}">
                <a16:creationId xmlns:a16="http://schemas.microsoft.com/office/drawing/2014/main" id="{0D29046C-6B0C-469A-9261-C89061606D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4"/>
          <a:stretch/>
        </p:blipFill>
        <p:spPr>
          <a:xfrm>
            <a:off x="-28261" y="-226233"/>
            <a:ext cx="6095974" cy="4252522"/>
          </a:xfrm>
          <a:prstGeom prst="rect">
            <a:avLst/>
          </a:prstGeom>
        </p:spPr>
      </p:pic>
      <p:pic>
        <p:nvPicPr>
          <p:cNvPr id="12" name="Obraz 11" descr="Dziecko grające w klasy">
            <a:extLst>
              <a:ext uri="{FF2B5EF4-FFF2-40B4-BE49-F238E27FC236}">
                <a16:creationId xmlns:a16="http://schemas.microsoft.com/office/drawing/2014/main" id="{77A7E525-7F20-4B7F-BFD4-1118633F9D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1" b="2"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1538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8D628686-31D4-4ECD-89F5-72200FAC52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98513" y="2057400"/>
            <a:ext cx="3382963" cy="338455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53CB73D-17B1-4B3F-A0AF-0A402085A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1850" y="2057400"/>
            <a:ext cx="6788150" cy="37671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4400" b="1" dirty="0"/>
              <a:t>Co to jest Internet?</a:t>
            </a:r>
          </a:p>
        </p:txBody>
      </p:sp>
    </p:spTree>
    <p:extLst>
      <p:ext uri="{BB962C8B-B14F-4D97-AF65-F5344CB8AC3E}">
        <p14:creationId xmlns:p14="http://schemas.microsoft.com/office/powerpoint/2010/main" val="27214011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ECDF3DA1-71D9-4861-801F-A236667DFC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6095" y="3908439"/>
            <a:ext cx="6465286" cy="2228820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tx1"/>
                </a:solidFill>
              </a:rPr>
              <a:t>gry planszowe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tx1"/>
                </a:solidFill>
              </a:rPr>
              <a:t>puzzle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b="1" dirty="0" err="1">
                <a:solidFill>
                  <a:schemeClr val="tx1"/>
                </a:solidFill>
              </a:rPr>
              <a:t>memory</a:t>
            </a:r>
            <a:endParaRPr lang="pl-PL" b="1" dirty="0">
              <a:solidFill>
                <a:schemeClr val="tx1"/>
              </a:solidFill>
            </a:endParaRPr>
          </a:p>
        </p:txBody>
      </p:sp>
      <p:pic>
        <p:nvPicPr>
          <p:cNvPr id="12" name="Obraz 11" descr="Obraz zawierający tekst&#10;&#10;Opis wygenerowany automatycznie">
            <a:extLst>
              <a:ext uri="{FF2B5EF4-FFF2-40B4-BE49-F238E27FC236}">
                <a16:creationId xmlns:a16="http://schemas.microsoft.com/office/drawing/2014/main" id="{C9685892-90ED-4EB8-BA59-75DE838DF7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7376" r="1661"/>
          <a:stretch/>
        </p:blipFill>
        <p:spPr>
          <a:xfrm>
            <a:off x="317635" y="299363"/>
            <a:ext cx="4160452" cy="3049204"/>
          </a:xfrm>
          <a:prstGeom prst="rect">
            <a:avLst/>
          </a:prstGeom>
        </p:spPr>
      </p:pic>
      <p:pic>
        <p:nvPicPr>
          <p:cNvPr id="10" name="Obraz 9" descr="Obraz zawierający stół, wewnątrz, drewniane, tablica&#10;&#10;Opis wygenerowany automatycznie">
            <a:extLst>
              <a:ext uri="{FF2B5EF4-FFF2-40B4-BE49-F238E27FC236}">
                <a16:creationId xmlns:a16="http://schemas.microsoft.com/office/drawing/2014/main" id="{3181F0C7-EF3E-4B70-9933-BDDBEC3A35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7588" r="2" b="26838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pic>
        <p:nvPicPr>
          <p:cNvPr id="15" name="Obraz 14" descr="Obraz zawierający grupa, liniowany&#10;&#10;Opis wygenerowany automatycznie">
            <a:extLst>
              <a:ext uri="{FF2B5EF4-FFF2-40B4-BE49-F238E27FC236}">
                <a16:creationId xmlns:a16="http://schemas.microsoft.com/office/drawing/2014/main" id="{7D95560D-073B-47E6-BCE4-F0BA2FA177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b="9120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1950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Element podrzędny z materiałami ozdobnymi">
            <a:extLst>
              <a:ext uri="{FF2B5EF4-FFF2-40B4-BE49-F238E27FC236}">
                <a16:creationId xmlns:a16="http://schemas.microsoft.com/office/drawing/2014/main" id="{FEA7DCA1-D40B-4D64-8141-FDAD81FAB7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1" r="23077" b="-1"/>
          <a:stretch/>
        </p:blipFill>
        <p:spPr>
          <a:xfrm>
            <a:off x="20" y="13"/>
            <a:ext cx="4029863" cy="3993279"/>
          </a:xfrm>
          <a:prstGeom prst="rect">
            <a:avLst/>
          </a:prstGeom>
        </p:spPr>
      </p:pic>
      <p:pic>
        <p:nvPicPr>
          <p:cNvPr id="9" name="Obraz 8" descr="Różne kolory na LEGO">
            <a:extLst>
              <a:ext uri="{FF2B5EF4-FFF2-40B4-BE49-F238E27FC236}">
                <a16:creationId xmlns:a16="http://schemas.microsoft.com/office/drawing/2014/main" id="{AA7D9682-06C9-4549-8482-D0E0331CBE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7" r="9535" b="-5"/>
          <a:stretch/>
        </p:blipFill>
        <p:spPr>
          <a:xfrm>
            <a:off x="4177307" y="10"/>
            <a:ext cx="2876689" cy="2674933"/>
          </a:xfrm>
          <a:prstGeom prst="rect">
            <a:avLst/>
          </a:prstGeom>
        </p:spPr>
      </p:pic>
      <p:pic>
        <p:nvPicPr>
          <p:cNvPr id="3" name="Obraz 2" descr="Odtwarzanie dzieci za pomocą zabawek dinozaura">
            <a:extLst>
              <a:ext uri="{FF2B5EF4-FFF2-40B4-BE49-F238E27FC236}">
                <a16:creationId xmlns:a16="http://schemas.microsoft.com/office/drawing/2014/main" id="{53993B55-7139-4CA5-9EF7-E443323F50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1"/>
          <a:stretch/>
        </p:blipFill>
        <p:spPr>
          <a:xfrm>
            <a:off x="20" y="4128448"/>
            <a:ext cx="4029863" cy="2729552"/>
          </a:xfrm>
          <a:prstGeom prst="rect">
            <a:avLst/>
          </a:prstGeom>
        </p:spPr>
      </p:pic>
      <p:pic>
        <p:nvPicPr>
          <p:cNvPr id="4" name="Symbol zastępczy zawartości 3" descr="Rysunek rodzinny na papierze">
            <a:extLst>
              <a:ext uri="{FF2B5EF4-FFF2-40B4-BE49-F238E27FC236}">
                <a16:creationId xmlns:a16="http://schemas.microsoft.com/office/drawing/2014/main" id="{C6B8C0E6-8279-4F97-B8C9-8557D3C265C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8" r="45981" b="-3"/>
          <a:stretch/>
        </p:blipFill>
        <p:spPr>
          <a:xfrm>
            <a:off x="4177307" y="2835798"/>
            <a:ext cx="2876690" cy="402219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0DB0A6E-B215-449A-90E9-942696B5A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2266" y="1700035"/>
            <a:ext cx="4103872" cy="4856825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pl-PL" b="1" dirty="0"/>
              <a:t>rysowanie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b="1" dirty="0"/>
              <a:t>malowanie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b="1" dirty="0"/>
              <a:t>lepienie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b="1" dirty="0"/>
              <a:t>wyklejanie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b="1" dirty="0"/>
              <a:t>wycinanie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b="1" dirty="0"/>
              <a:t>zabawa klockami, figurkami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223430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E30C22-4642-4413-B61E-C7663E4234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1698" y="4208449"/>
            <a:ext cx="6211956" cy="1526008"/>
          </a:xfrm>
        </p:spPr>
        <p:txBody>
          <a:bodyPr anchor="b">
            <a:normAutofit/>
          </a:bodyPr>
          <a:lstStyle/>
          <a:p>
            <a:r>
              <a:rPr lang="pl-PL" sz="4800" b="1" dirty="0">
                <a:solidFill>
                  <a:schemeClr val="bg1"/>
                </a:solidFill>
              </a:rPr>
              <a:t>zajęcia sportowe, taneczne, muzyczne</a:t>
            </a:r>
          </a:p>
        </p:txBody>
      </p:sp>
      <p:pic>
        <p:nvPicPr>
          <p:cNvPr id="15" name="Obraz 14" descr="Okulary pływackie z boku basenu sportowego">
            <a:extLst>
              <a:ext uri="{FF2B5EF4-FFF2-40B4-BE49-F238E27FC236}">
                <a16:creationId xmlns:a16="http://schemas.microsoft.com/office/drawing/2014/main" id="{22F0FD1E-92B6-4D7E-85CA-814CD7F7C6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9" b="3509"/>
          <a:stretch/>
        </p:blipFill>
        <p:spPr>
          <a:xfrm>
            <a:off x="20" y="814434"/>
            <a:ext cx="3881599" cy="2409135"/>
          </a:xfrm>
          <a:prstGeom prst="rect">
            <a:avLst/>
          </a:prstGeom>
        </p:spPr>
      </p:pic>
      <p:pic>
        <p:nvPicPr>
          <p:cNvPr id="11" name="Obraz 10" descr="Piłka nożna w bramce">
            <a:extLst>
              <a:ext uri="{FF2B5EF4-FFF2-40B4-BE49-F238E27FC236}">
                <a16:creationId xmlns:a16="http://schemas.microsoft.com/office/drawing/2014/main" id="{8A69E4C9-6A25-4D05-B6B7-91A155C6A0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" r="19106" b="1"/>
          <a:stretch/>
        </p:blipFill>
        <p:spPr>
          <a:xfrm>
            <a:off x="4722011" y="3"/>
            <a:ext cx="3383280" cy="2952729"/>
          </a:xfrm>
          <a:prstGeom prst="rect">
            <a:avLst/>
          </a:prstGeom>
        </p:spPr>
      </p:pic>
      <p:pic>
        <p:nvPicPr>
          <p:cNvPr id="17" name="Obraz 16" descr="Baletnice stojące na puentach w szeregu">
            <a:extLst>
              <a:ext uri="{FF2B5EF4-FFF2-40B4-BE49-F238E27FC236}">
                <a16:creationId xmlns:a16="http://schemas.microsoft.com/office/drawing/2014/main" id="{20F7738D-201D-4D8A-BCE6-CA29475EEA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6" r="22638" b="4"/>
          <a:stretch/>
        </p:blipFill>
        <p:spPr>
          <a:xfrm>
            <a:off x="8942136" y="824732"/>
            <a:ext cx="3249864" cy="3054096"/>
          </a:xfrm>
          <a:prstGeom prst="rect">
            <a:avLst/>
          </a:prstGeom>
        </p:spPr>
      </p:pic>
      <p:pic>
        <p:nvPicPr>
          <p:cNvPr id="7" name="Obraz 6" descr="Klawisze fortepianu">
            <a:extLst>
              <a:ext uri="{FF2B5EF4-FFF2-40B4-BE49-F238E27FC236}">
                <a16:creationId xmlns:a16="http://schemas.microsoft.com/office/drawing/2014/main" id="{9863429F-A818-41F8-BB10-A7995ACB45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1" r="-6" b="-6"/>
          <a:stretch/>
        </p:blipFill>
        <p:spPr>
          <a:xfrm>
            <a:off x="795963" y="3973631"/>
            <a:ext cx="3099816" cy="223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9626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D3F1D2E-32A5-4D28-8EC4-E69D71880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</p:spPr>
        <p:txBody>
          <a:bodyPr>
            <a:normAutofit/>
          </a:bodyPr>
          <a:lstStyle/>
          <a:p>
            <a:pPr algn="ctr"/>
            <a:r>
              <a:rPr lang="pl-PL" sz="4800" dirty="0"/>
              <a:t>Poradnia Psychologiczno-Pedagogiczna nr 1  w Katowicach</a:t>
            </a:r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id="{CF5680CA-18B3-417C-9535-1EE5214A4E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452532"/>
              </p:ext>
            </p:extLst>
          </p:nvPr>
        </p:nvGraphicFramePr>
        <p:xfrm>
          <a:off x="676275" y="2373549"/>
          <a:ext cx="10753725" cy="3599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54849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A2FC5A58-B9C7-44AA-9AA8-98595C0238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7512" y="1961966"/>
            <a:ext cx="4141559" cy="1225118"/>
          </a:xfrm>
        </p:spPr>
        <p:txBody>
          <a:bodyPr>
            <a:noAutofit/>
          </a:bodyPr>
          <a:lstStyle/>
          <a:p>
            <a:r>
              <a:rPr lang="pl-PL" sz="4400" b="1" dirty="0">
                <a:solidFill>
                  <a:schemeClr val="tx1"/>
                </a:solidFill>
              </a:rPr>
              <a:t>Internet to sieć połączeń pomiędzy komputerami. </a:t>
            </a:r>
          </a:p>
        </p:txBody>
      </p:sp>
      <p:pic>
        <p:nvPicPr>
          <p:cNvPr id="5" name="Obraz 4" descr="Zbliżenie płytki drukowanej">
            <a:extLst>
              <a:ext uri="{FF2B5EF4-FFF2-40B4-BE49-F238E27FC236}">
                <a16:creationId xmlns:a16="http://schemas.microsoft.com/office/drawing/2014/main" id="{5BE2B0C1-31E2-46C9-BD61-79B4319A0E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2" r="21965" b="2"/>
          <a:stretch/>
        </p:blipFill>
        <p:spPr>
          <a:xfrm>
            <a:off x="6096000" y="629265"/>
            <a:ext cx="5452536" cy="558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514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AE2F01CE-F469-4679-BE7C-658C4AA687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171853"/>
            <a:ext cx="9144000" cy="4109760"/>
          </a:xfrm>
        </p:spPr>
        <p:txBody>
          <a:bodyPr>
            <a:normAutofit/>
          </a:bodyPr>
          <a:lstStyle/>
          <a:p>
            <a:pPr algn="ctr"/>
            <a:endParaRPr lang="pl-PL" sz="6000" b="1" dirty="0">
              <a:solidFill>
                <a:schemeClr val="tx1"/>
              </a:solidFill>
            </a:endParaRPr>
          </a:p>
          <a:p>
            <a:pPr algn="ctr"/>
            <a:endParaRPr lang="pl-PL" sz="6000" b="1" dirty="0">
              <a:solidFill>
                <a:schemeClr val="tx1"/>
              </a:solidFill>
            </a:endParaRPr>
          </a:p>
          <a:p>
            <a:pPr algn="ctr"/>
            <a:r>
              <a:rPr lang="pl-PL" sz="6000" b="1" dirty="0">
                <a:solidFill>
                  <a:schemeClr val="tx1"/>
                </a:solidFill>
              </a:rPr>
              <a:t>			Gdzie możemy   			znaleźć Internet?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3135E7C-2AE2-4133-878E-5739D607C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01950" y="2289382"/>
            <a:ext cx="3187453" cy="267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030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8F067BA5-AC26-4A85-A5C0-052229BC60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7513" y="1066800"/>
            <a:ext cx="6544954" cy="4785996"/>
          </a:xfrm>
        </p:spPr>
        <p:txBody>
          <a:bodyPr>
            <a:normAutofit/>
          </a:bodyPr>
          <a:lstStyle/>
          <a:p>
            <a:r>
              <a:rPr lang="pl-PL" sz="4400" b="1" dirty="0">
                <a:solidFill>
                  <a:schemeClr val="tx1"/>
                </a:solidFill>
              </a:rPr>
              <a:t>Internet możemy znaleźć w: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tx1"/>
                </a:solidFill>
              </a:rPr>
              <a:t>komputerze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tx1"/>
                </a:solidFill>
              </a:rPr>
              <a:t>tablecie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tx1"/>
                </a:solidFill>
              </a:rPr>
              <a:t>laptopie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tx1"/>
                </a:solidFill>
              </a:rPr>
              <a:t>telefonie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tx1"/>
                </a:solidFill>
              </a:rPr>
              <a:t>telewizorze</a:t>
            </a:r>
          </a:p>
        </p:txBody>
      </p:sp>
      <p:pic>
        <p:nvPicPr>
          <p:cNvPr id="6" name="Obraz 5" descr="Zbliżenie inżyniera badającego płytkę drukowaną na tablecie cyfrowym">
            <a:extLst>
              <a:ext uri="{FF2B5EF4-FFF2-40B4-BE49-F238E27FC236}">
                <a16:creationId xmlns:a16="http://schemas.microsoft.com/office/drawing/2014/main" id="{DD515A51-63BF-44E5-A5DF-2B7B30F8672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710" y="864582"/>
            <a:ext cx="3361826" cy="2244018"/>
          </a:xfrm>
          <a:prstGeom prst="rect">
            <a:avLst/>
          </a:prstGeom>
        </p:spPr>
      </p:pic>
      <p:pic>
        <p:nvPicPr>
          <p:cNvPr id="4" name="Obraz 3" descr="Zabawki do odtwarzania dzieci">
            <a:extLst>
              <a:ext uri="{FF2B5EF4-FFF2-40B4-BE49-F238E27FC236}">
                <a16:creationId xmlns:a16="http://schemas.microsoft.com/office/drawing/2014/main" id="{B8727983-E9CB-4359-BBAF-43DCF93BA48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408" y="3743212"/>
            <a:ext cx="3352128" cy="223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640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C8C384FE-7493-4DDB-842C-4FBCE4BBE4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99821" y="949911"/>
            <a:ext cx="9629825" cy="5075500"/>
          </a:xfrm>
        </p:spPr>
        <p:txBody>
          <a:bodyPr>
            <a:normAutofit/>
          </a:bodyPr>
          <a:lstStyle/>
          <a:p>
            <a:pPr algn="ctr"/>
            <a:endParaRPr lang="pl-PL" sz="4400" b="1" dirty="0">
              <a:solidFill>
                <a:schemeClr val="tx1"/>
              </a:solidFill>
            </a:endParaRPr>
          </a:p>
          <a:p>
            <a:pPr algn="ctr"/>
            <a:endParaRPr lang="pl-PL" sz="4400" b="1" dirty="0">
              <a:solidFill>
                <a:schemeClr val="tx1"/>
              </a:solidFill>
            </a:endParaRPr>
          </a:p>
          <a:p>
            <a:pPr algn="ctr"/>
            <a:endParaRPr lang="pl-PL" sz="4400" b="1" dirty="0">
              <a:solidFill>
                <a:schemeClr val="tx1"/>
              </a:solidFill>
            </a:endParaRPr>
          </a:p>
          <a:p>
            <a:pPr algn="ctr"/>
            <a:r>
              <a:rPr lang="pl-PL" sz="4400" b="1" dirty="0">
                <a:solidFill>
                  <a:schemeClr val="tx1"/>
                </a:solidFill>
              </a:rPr>
              <a:t>     Do czego służy Internet?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9BF17BE-04E4-4AB9-B958-86121A20F7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62354" y="2151017"/>
            <a:ext cx="3187453" cy="267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66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78E3D3FB-9F2D-4C86-B1E3-B70DC71392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127" y="790950"/>
            <a:ext cx="4498353" cy="5223531"/>
          </a:xfrm>
        </p:spPr>
        <p:txBody>
          <a:bodyPr>
            <a:normAutofit/>
          </a:bodyPr>
          <a:lstStyle/>
          <a:p>
            <a:pPr algn="ctr"/>
            <a:r>
              <a:rPr lang="pl-PL" sz="4400" b="1" dirty="0">
                <a:solidFill>
                  <a:schemeClr val="tx1"/>
                </a:solidFill>
              </a:rPr>
              <a:t>Internet służy do: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b="1" dirty="0">
                <a:solidFill>
                  <a:schemeClr val="tx1"/>
                </a:solidFill>
              </a:rPr>
              <a:t>czytania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b="1" dirty="0">
                <a:solidFill>
                  <a:schemeClr val="tx1"/>
                </a:solidFill>
              </a:rPr>
              <a:t>oglądania bajek, filmów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b="1" dirty="0">
                <a:solidFill>
                  <a:schemeClr val="tx1"/>
                </a:solidFill>
              </a:rPr>
              <a:t>słuchania muzyki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b="1" dirty="0">
                <a:solidFill>
                  <a:schemeClr val="tx1"/>
                </a:solidFill>
              </a:rPr>
              <a:t>grania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b="1" dirty="0">
                <a:solidFill>
                  <a:schemeClr val="tx1"/>
                </a:solidFill>
              </a:rPr>
              <a:t>przesyłania wiadomości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b="1" dirty="0">
                <a:solidFill>
                  <a:schemeClr val="tx1"/>
                </a:solidFill>
              </a:rPr>
              <a:t>robienia zakupów</a:t>
            </a:r>
          </a:p>
          <a:p>
            <a:endParaRPr lang="pl-PL" sz="2800" dirty="0"/>
          </a:p>
          <a:p>
            <a:endParaRPr lang="pl-PL" sz="700" dirty="0"/>
          </a:p>
        </p:txBody>
      </p:sp>
      <p:pic>
        <p:nvPicPr>
          <p:cNvPr id="7" name="Obraz 6" descr="Obraz zawierający osoba, siedzi, wewnątrz, computer&#10;&#10;Opis wygenerowany automatycznie">
            <a:extLst>
              <a:ext uri="{FF2B5EF4-FFF2-40B4-BE49-F238E27FC236}">
                <a16:creationId xmlns:a16="http://schemas.microsoft.com/office/drawing/2014/main" id="{2CB2468C-B5E9-46E4-9C07-325CC27746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2375" b="-1"/>
          <a:stretch/>
        </p:blipFill>
        <p:spPr>
          <a:xfrm>
            <a:off x="6096000" y="629265"/>
            <a:ext cx="5452536" cy="5585271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D3A12840-1BF6-48FB-80B0-FB46DE183214}"/>
              </a:ext>
            </a:extLst>
          </p:cNvPr>
          <p:cNvSpPr txBox="1"/>
          <p:nvPr/>
        </p:nvSpPr>
        <p:spPr>
          <a:xfrm>
            <a:off x="9491563" y="6014481"/>
            <a:ext cx="2056973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l-PL" sz="700">
                <a:solidFill>
                  <a:srgbClr val="FFFFFF"/>
                </a:solidFill>
                <a:hlinkClick r:id="rId3" tooltip="https://zdalna.akademia-nauki.eu/course/index.php?categoryid=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 zdjęcie</a:t>
            </a:r>
            <a:r>
              <a:rPr lang="pl-PL" sz="700">
                <a:solidFill>
                  <a:srgbClr val="FFFFFF"/>
                </a:solidFill>
              </a:rPr>
              <a:t>, autor: Nieznany autor, licencja: </a:t>
            </a:r>
            <a:r>
              <a:rPr lang="pl-PL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pl-PL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142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zamknąć&#10;&#10;Opis wygenerowany automatycznie">
            <a:extLst>
              <a:ext uri="{FF2B5EF4-FFF2-40B4-BE49-F238E27FC236}">
                <a16:creationId xmlns:a16="http://schemas.microsoft.com/office/drawing/2014/main" id="{700B19AB-4185-46CF-8B1F-4DA23F638F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98513" y="2057400"/>
            <a:ext cx="3382963" cy="338455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BB800BB-4290-4570-83AF-7410FE8184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1850" y="2057400"/>
            <a:ext cx="6788150" cy="37671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	</a:t>
            </a:r>
          </a:p>
          <a:p>
            <a:pPr marL="0" indent="0">
              <a:buNone/>
            </a:pPr>
            <a:endParaRPr lang="pl-PL" b="1" dirty="0"/>
          </a:p>
          <a:p>
            <a:pPr marL="0" indent="0">
              <a:buNone/>
            </a:pPr>
            <a:r>
              <a:rPr lang="pl-PL" sz="4400" b="1" dirty="0"/>
              <a:t>Z czego najczęściej korzystacie?</a:t>
            </a:r>
          </a:p>
        </p:txBody>
      </p:sp>
    </p:spTree>
    <p:extLst>
      <p:ext uri="{BB962C8B-B14F-4D97-AF65-F5344CB8AC3E}">
        <p14:creationId xmlns:p14="http://schemas.microsoft.com/office/powerpoint/2010/main" val="32840311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 descr="Obraz zawierający tekst, wewnątrz&#10;&#10;Opis wygenerowany automatycznie">
            <a:extLst>
              <a:ext uri="{FF2B5EF4-FFF2-40B4-BE49-F238E27FC236}">
                <a16:creationId xmlns:a16="http://schemas.microsoft.com/office/drawing/2014/main" id="{26751D1F-1D2B-4529-9086-81DD984B83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140"/>
          <a:stretch/>
        </p:blipFill>
        <p:spPr>
          <a:xfrm>
            <a:off x="6887044" y="-1"/>
            <a:ext cx="4661488" cy="3104208"/>
          </a:xfrm>
          <a:prstGeom prst="rect">
            <a:avLst/>
          </a:prstGeom>
        </p:spPr>
      </p:pic>
      <p:pic>
        <p:nvPicPr>
          <p:cNvPr id="9" name="Obraz 8" descr="Obraz zawierający tekst, sprzęt elektroniczny&#10;&#10;Opis wygenerowany automatycznie">
            <a:extLst>
              <a:ext uri="{FF2B5EF4-FFF2-40B4-BE49-F238E27FC236}">
                <a16:creationId xmlns:a16="http://schemas.microsoft.com/office/drawing/2014/main" id="{E52A3A3F-4B8D-4E88-9210-C9CA8F8B9D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8744" r="-1" b="13097"/>
          <a:stretch/>
        </p:blipFill>
        <p:spPr>
          <a:xfrm>
            <a:off x="5400214" y="3265081"/>
            <a:ext cx="6129269" cy="3592925"/>
          </a:xfrm>
          <a:prstGeom prst="rect">
            <a:avLst/>
          </a:prstGeom>
        </p:spPr>
      </p:pic>
      <p:pic>
        <p:nvPicPr>
          <p:cNvPr id="15" name="Obraz 14" descr="Obraz zawierający tekst, monitor, sprzęt elektroniczny, wyświetlanie&#10;&#10;Opis wygenerowany automatycznie">
            <a:extLst>
              <a:ext uri="{FF2B5EF4-FFF2-40B4-BE49-F238E27FC236}">
                <a16:creationId xmlns:a16="http://schemas.microsoft.com/office/drawing/2014/main" id="{6E85B1F7-4C69-4757-A396-CF124B905DB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6158" r="1" b="6162"/>
          <a:stretch/>
        </p:blipFill>
        <p:spPr>
          <a:xfrm>
            <a:off x="643467" y="-6"/>
            <a:ext cx="6082711" cy="3920044"/>
          </a:xfrm>
          <a:custGeom>
            <a:avLst/>
            <a:gdLst/>
            <a:ahLst/>
            <a:cxnLst/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7" name="Obraz 6" descr="Obraz zawierający komputer, sprzęt elektroniczny, siedzi, wewnątrz&#10;&#10;Opis wygenerowany automatycznie">
            <a:extLst>
              <a:ext uri="{FF2B5EF4-FFF2-40B4-BE49-F238E27FC236}">
                <a16:creationId xmlns:a16="http://schemas.microsoft.com/office/drawing/2014/main" id="{B684B008-C9EE-473C-94DE-849CAF473AD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r="1" b="29998"/>
          <a:stretch/>
        </p:blipFill>
        <p:spPr>
          <a:xfrm>
            <a:off x="643468" y="4080064"/>
            <a:ext cx="4614333" cy="2156145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E04A472F-C01C-4AC6-BE4A-3758BDDABE37}"/>
              </a:ext>
            </a:extLst>
          </p:cNvPr>
          <p:cNvSpPr txBox="1"/>
          <p:nvPr/>
        </p:nvSpPr>
        <p:spPr>
          <a:xfrm>
            <a:off x="9358511" y="6657951"/>
            <a:ext cx="219002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l-PL" sz="700">
                <a:solidFill>
                  <a:srgbClr val="FFFFFF"/>
                </a:solidFill>
                <a:hlinkClick r:id="rId5" tooltip="https://gadgetsin.com/netbook-navigator-nav-10t-windows-tablet.ht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 zdjęcie</a:t>
            </a:r>
            <a:r>
              <a:rPr lang="pl-PL" sz="700">
                <a:solidFill>
                  <a:srgbClr val="FFFFFF"/>
                </a:solidFill>
              </a:rPr>
              <a:t>, autor: Nieznany autor, licencja: </a:t>
            </a:r>
            <a:r>
              <a:rPr lang="pl-PL" sz="700">
                <a:solidFill>
                  <a:srgbClr val="FFFFFF"/>
                </a:solidFill>
                <a:hlinkClick r:id="rId10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pl-PL" sz="700">
              <a:solidFill>
                <a:srgbClr val="FFFFFF"/>
              </a:solidFill>
            </a:endParaRP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C3F6662E-5DB7-425E-AA31-54F44C9814FE}"/>
              </a:ext>
            </a:extLst>
          </p:cNvPr>
          <p:cNvSpPr txBox="1"/>
          <p:nvPr/>
        </p:nvSpPr>
        <p:spPr>
          <a:xfrm>
            <a:off x="10253649" y="6657945"/>
            <a:ext cx="193835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l-PL" sz="700" dirty="0">
                <a:solidFill>
                  <a:srgbClr val="FFFFFF"/>
                </a:solidFill>
                <a:hlinkClick r:id="rId7" tooltip="http://www.flickr.com/photos/lge/4154404314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 zdjęcie</a:t>
            </a:r>
            <a:r>
              <a:rPr lang="pl-PL" sz="700" dirty="0">
                <a:solidFill>
                  <a:srgbClr val="FFFFFF"/>
                </a:solidFill>
              </a:rPr>
              <a:t>, autor: Nieznany autor, licencja: </a:t>
            </a:r>
            <a:r>
              <a:rPr lang="pl-PL" sz="700" dirty="0">
                <a:solidFill>
                  <a:srgbClr val="FFFFFF"/>
                </a:solidFill>
                <a:hlinkClick r:id="rId11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pl-PL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432027"/>
      </p:ext>
    </p:extLst>
  </p:cSld>
  <p:clrMapOvr>
    <a:masterClrMapping/>
  </p:clrMapOvr>
</p:sld>
</file>

<file path=ppt/theme/theme1.xml><?xml version="1.0" encoding="utf-8"?>
<a:theme xmlns:a="http://schemas.openxmlformats.org/drawingml/2006/main" name="Wielkomiejski">
  <a:themeElements>
    <a:clrScheme name="Wielkomiejski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Wielkomiejski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Wielkomiejsk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240</TotalTime>
  <Words>310</Words>
  <Application>Microsoft Office PowerPoint</Application>
  <PresentationFormat>Panoramiczny</PresentationFormat>
  <Paragraphs>67</Paragraphs>
  <Slides>23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26" baseType="lpstr">
      <vt:lpstr>Arial</vt:lpstr>
      <vt:lpstr>Calibri Light</vt:lpstr>
      <vt:lpstr>Wielkomiejski</vt:lpstr>
      <vt:lpstr>Internet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Oglądaj bajki, filmy  i gry odpowiednie do wieku!  </vt:lpstr>
      <vt:lpstr>Prezentacja programu PowerPoint</vt:lpstr>
      <vt:lpstr>Prezentacja programu PowerPoint</vt:lpstr>
      <vt:lpstr>Prezentacja programu PowerPoint</vt:lpstr>
      <vt:lpstr>Prezentacja programu PowerPoint</vt:lpstr>
      <vt:lpstr>zajęcia sportowe, taneczne, muzyczne</vt:lpstr>
      <vt:lpstr>Poradnia Psychologiczno-Pedagogiczna nr 1  w Katowicach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48602782001</dc:creator>
  <cp:lastModifiedBy>48602782001</cp:lastModifiedBy>
  <cp:revision>37</cp:revision>
  <dcterms:created xsi:type="dcterms:W3CDTF">2021-04-07T08:24:57Z</dcterms:created>
  <dcterms:modified xsi:type="dcterms:W3CDTF">2021-05-21T06:38:37Z</dcterms:modified>
</cp:coreProperties>
</file>