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8" r:id="rId2"/>
    <p:sldId id="264" r:id="rId3"/>
    <p:sldId id="257" r:id="rId4"/>
    <p:sldId id="259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FF"/>
    <a:srgbClr val="CC9900"/>
    <a:srgbClr val="FF7C80"/>
    <a:srgbClr val="FF6600"/>
    <a:srgbClr val="0EFC36"/>
    <a:srgbClr val="FF99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02E343F-E866-4866-83EB-7A41588B19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58308-7697-4996-8E29-B10FAFF095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5D8A2E-A657-4200-9D40-3037D4D931A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ED42C1-EC27-43D9-9BF8-0D4018DA256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09026AA-266D-4D74-A9DB-6147808C25C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D42AD-6B0E-448E-AECF-8526040B22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66413-F5CE-4BF4-B80B-E61F0D8F9E2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E56A8-CF3E-401F-A8A6-6874ECD136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78AF1-C80D-42CA-95A2-425941AF4F4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A3D05-63EF-44D7-A3C4-A49DEDF4023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9AEF2-F229-4B13-80D9-945CA3E5546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250B043-B28F-4C32-858C-E0D7EC32FE2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ransition spd="slow">
    <p:diamond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 rot="5400000">
            <a:off x="5372100" y="3009900"/>
            <a:ext cx="6172200" cy="9144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endParaRPr lang="sk-SK" sz="3600" b="1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00FF00"/>
                  </a:gs>
                  <a:gs pos="100000">
                    <a:srgbClr val="00CCFF"/>
                  </a:gs>
                </a:gsLst>
                <a:lin ang="0" scaled="1"/>
              </a:gradFill>
              <a:effectLst>
                <a:outerShdw dist="99190" dir="7788334" algn="ctr" rotWithShape="0">
                  <a:srgbClr val="000080">
                    <a:alpha val="80000"/>
                  </a:srgbClr>
                </a:outerShdw>
              </a:effectLst>
              <a:latin typeface="Comic Sans MS"/>
            </a:endParaRP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 rot="5400000">
            <a:off x="-2324100" y="3162300"/>
            <a:ext cx="6172200" cy="9144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endParaRPr lang="sk-SK" sz="3600" b="1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00FF00"/>
                  </a:gs>
                  <a:gs pos="100000">
                    <a:srgbClr val="00CCFF"/>
                  </a:gs>
                </a:gsLst>
                <a:lin ang="0" scaled="1"/>
              </a:gradFill>
              <a:effectLst>
                <a:outerShdw dist="99190" dir="7788334" algn="ctr" rotWithShape="0">
                  <a:srgbClr val="000080">
                    <a:alpha val="80000"/>
                  </a:srgbClr>
                </a:outerShdw>
              </a:effectLst>
              <a:latin typeface="Comic Sans MS"/>
            </a:endParaRP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1371600" y="2971800"/>
            <a:ext cx="6629400" cy="1295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4463"/>
              </a:avLst>
            </a:prstTxWarp>
          </a:bodyPr>
          <a:lstStyle/>
          <a:p>
            <a:pPr algn="ctr"/>
            <a:endParaRPr lang="sk-SK" sz="3600" i="1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09600" y="457200"/>
            <a:ext cx="7242048" cy="5547360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Prihláška na strednú školu</a:t>
            </a:r>
            <a:endParaRPr lang="sk-SK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Marián\Desktop\stiahnuť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600200"/>
            <a:ext cx="2590800" cy="2895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2312"/>
          </a:xfrm>
        </p:spPr>
        <p:txBody>
          <a:bodyPr>
            <a:normAutofit fontScale="90000"/>
          </a:bodyPr>
          <a:lstStyle/>
          <a:p>
            <a:pPr algn="l"/>
            <a:r>
              <a:rPr lang="sk-SK" sz="5400" b="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Koľko prihlášok?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7696200" cy="5257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sk-SK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kolo prijímacieho konania</a:t>
            </a:r>
          </a:p>
          <a:p>
            <a:pPr>
              <a:lnSpc>
                <a:spcPct val="80000"/>
              </a:lnSpc>
            </a:pPr>
            <a:endParaRPr lang="sk-SK" sz="30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k-SK" sz="30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k-SK" sz="3000" b="1" i="1" u="sng" dirty="0">
                <a:latin typeface="Times New Roman" pitchFamily="18" charset="0"/>
                <a:cs typeface="Times New Roman" pitchFamily="18" charset="0"/>
              </a:rPr>
              <a:t>2 prihlášky</a:t>
            </a:r>
            <a:r>
              <a:rPr lang="sk-SK" sz="3000" b="1" dirty="0">
                <a:effectLst/>
                <a:latin typeface="Times New Roman" pitchFamily="18" charset="0"/>
                <a:cs typeface="Times New Roman" pitchFamily="18" charset="0"/>
              </a:rPr>
              <a:t>  na  2 školy alebo na</a:t>
            </a:r>
            <a:r>
              <a:rPr lang="en-US" sz="30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000" b="1" dirty="0">
                <a:effectLst/>
                <a:latin typeface="Times New Roman" pitchFamily="18" charset="0"/>
                <a:cs typeface="Times New Roman" pitchFamily="18" charset="0"/>
              </a:rPr>
              <a:t>1 školu (2 </a:t>
            </a:r>
            <a:endParaRPr lang="sk-SK" sz="30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k-SK" sz="3000" b="1" dirty="0" smtClean="0">
                <a:effectLst/>
                <a:latin typeface="Times New Roman" pitchFamily="18" charset="0"/>
                <a:cs typeface="Times New Roman" pitchFamily="18" charset="0"/>
              </a:rPr>
              <a:t>študijné </a:t>
            </a:r>
            <a:r>
              <a:rPr lang="sk-SK" sz="3000" b="1" dirty="0">
                <a:effectLst/>
                <a:latin typeface="Times New Roman" pitchFamily="18" charset="0"/>
                <a:cs typeface="Times New Roman" pitchFamily="18" charset="0"/>
              </a:rPr>
              <a:t>odbory na nej), </a:t>
            </a:r>
            <a:r>
              <a:rPr lang="sk-SK" sz="3000" b="1" i="1" dirty="0">
                <a:latin typeface="Times New Roman" pitchFamily="18" charset="0"/>
                <a:cs typeface="Times New Roman" pitchFamily="18" charset="0"/>
              </a:rPr>
              <a:t>kde je</a:t>
            </a:r>
            <a:r>
              <a:rPr lang="sk-SK" sz="3000" b="1" dirty="0">
                <a:effectLst/>
                <a:latin typeface="Times New Roman" pitchFamily="18" charset="0"/>
                <a:cs typeface="Times New Roman" pitchFamily="18" charset="0"/>
              </a:rPr>
              <a:t> potrebné overenie </a:t>
            </a:r>
            <a:endParaRPr lang="sk-SK" sz="30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k-SK" sz="3000" b="1" dirty="0" smtClean="0">
                <a:effectLst/>
                <a:latin typeface="Times New Roman" pitchFamily="18" charset="0"/>
                <a:cs typeface="Times New Roman" pitchFamily="18" charset="0"/>
              </a:rPr>
              <a:t>špeciálnych </a:t>
            </a:r>
            <a:r>
              <a:rPr lang="sk-SK" sz="3000" b="1" dirty="0">
                <a:effectLst/>
                <a:latin typeface="Times New Roman" pitchFamily="18" charset="0"/>
                <a:cs typeface="Times New Roman" pitchFamily="18" charset="0"/>
              </a:rPr>
              <a:t>schopností </a:t>
            </a:r>
            <a:r>
              <a:rPr lang="sk-SK" sz="3000" b="1" dirty="0" smtClean="0">
                <a:effectLst/>
                <a:latin typeface="Times New Roman" pitchFamily="18" charset="0"/>
                <a:cs typeface="Times New Roman" pitchFamily="18" charset="0"/>
              </a:rPr>
              <a:t> - talentová skúška</a:t>
            </a:r>
            <a:endParaRPr lang="sk-SK" sz="30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sk-SK" sz="30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k-SK" sz="3000" b="1" dirty="0"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k-SK" sz="3000" b="1" i="1" u="sng" dirty="0">
                <a:latin typeface="Times New Roman" pitchFamily="18" charset="0"/>
                <a:cs typeface="Times New Roman" pitchFamily="18" charset="0"/>
              </a:rPr>
              <a:t>2 prihlášky</a:t>
            </a:r>
            <a:r>
              <a:rPr lang="sk-SK" sz="3000" b="1" dirty="0">
                <a:effectLst/>
                <a:latin typeface="Times New Roman" pitchFamily="18" charset="0"/>
                <a:cs typeface="Times New Roman" pitchFamily="18" charset="0"/>
              </a:rPr>
              <a:t>  na  2 školy alebo na</a:t>
            </a:r>
            <a:r>
              <a:rPr lang="en-US" sz="30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000" b="1" dirty="0">
                <a:effectLst/>
                <a:latin typeface="Times New Roman" pitchFamily="18" charset="0"/>
                <a:cs typeface="Times New Roman" pitchFamily="18" charset="0"/>
              </a:rPr>
              <a:t>1 školu (2 </a:t>
            </a:r>
            <a:endParaRPr lang="sk-SK" sz="30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k-SK" sz="3000" b="1" dirty="0" smtClean="0">
                <a:effectLst/>
                <a:latin typeface="Times New Roman" pitchFamily="18" charset="0"/>
                <a:cs typeface="Times New Roman" pitchFamily="18" charset="0"/>
              </a:rPr>
              <a:t>rozdielne </a:t>
            </a:r>
            <a:r>
              <a:rPr lang="sk-SK" sz="3000" b="1" dirty="0">
                <a:effectLst/>
                <a:latin typeface="Times New Roman" pitchFamily="18" charset="0"/>
                <a:cs typeface="Times New Roman" pitchFamily="18" charset="0"/>
              </a:rPr>
              <a:t>študijné odbory na nej), </a:t>
            </a:r>
            <a:r>
              <a:rPr lang="sk-SK" sz="3000" b="1" i="1" dirty="0">
                <a:latin typeface="Times New Roman" pitchFamily="18" charset="0"/>
                <a:cs typeface="Times New Roman" pitchFamily="18" charset="0"/>
              </a:rPr>
              <a:t>kde nie je</a:t>
            </a:r>
            <a:r>
              <a:rPr lang="sk-SK" sz="30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sk-SK" sz="30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k-SK" sz="3000" b="1" dirty="0" smtClean="0">
                <a:effectLst/>
                <a:latin typeface="Times New Roman" pitchFamily="18" charset="0"/>
                <a:cs typeface="Times New Roman" pitchFamily="18" charset="0"/>
              </a:rPr>
              <a:t>Potrebná talentová skúška </a:t>
            </a:r>
            <a:endParaRPr lang="sk-SK" sz="30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sk-SK" sz="2000" dirty="0">
              <a:solidFill>
                <a:srgbClr val="FF6600"/>
              </a:solidFill>
              <a:effectLst/>
              <a:latin typeface="Arial Black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sk-SK" sz="1200" dirty="0"/>
          </a:p>
          <a:p>
            <a:pPr>
              <a:lnSpc>
                <a:spcPct val="80000"/>
              </a:lnSpc>
              <a:buFontTx/>
              <a:buNone/>
            </a:pPr>
            <a:endParaRPr lang="sk-SK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sk-SK" sz="3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k-SK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kolo prijímacieho konania</a:t>
            </a:r>
          </a:p>
          <a:p>
            <a:pPr>
              <a:lnSpc>
                <a:spcPct val="80000"/>
              </a:lnSpc>
            </a:pPr>
            <a:endParaRPr lang="sk-SK" sz="3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sk-SK" sz="3000" b="1" i="1" dirty="0">
                <a:latin typeface="Arial Black" pitchFamily="34" charset="0"/>
              </a:rPr>
              <a:t>   </a:t>
            </a:r>
            <a:r>
              <a:rPr lang="sk-SK" sz="3000" b="1" i="1" u="sng" dirty="0">
                <a:latin typeface="Times New Roman" pitchFamily="18" charset="0"/>
                <a:cs typeface="Times New Roman" pitchFamily="18" charset="0"/>
              </a:rPr>
              <a:t>1 prihláška</a:t>
            </a:r>
            <a:r>
              <a:rPr lang="sk-SK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000" dirty="0">
                <a:effectLst/>
                <a:latin typeface="Arial Black" pitchFamily="34" charset="0"/>
              </a:rPr>
              <a:t>na školu, ktorá nemá </a:t>
            </a:r>
            <a:endParaRPr lang="sk-SK" sz="3000" dirty="0" smtClean="0">
              <a:effectLst/>
              <a:latin typeface="Arial Black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k-SK" sz="3000" dirty="0" smtClean="0">
                <a:effectLst/>
                <a:latin typeface="Arial Black" pitchFamily="34" charset="0"/>
              </a:rPr>
              <a:t>naplnený </a:t>
            </a:r>
            <a:r>
              <a:rPr lang="sk-SK" sz="3000" dirty="0">
                <a:effectLst/>
                <a:latin typeface="Arial Black" pitchFamily="34" charset="0"/>
              </a:rPr>
              <a:t>stav študentov a robí </a:t>
            </a:r>
            <a:r>
              <a:rPr lang="sk-SK" sz="3000" dirty="0" smtClean="0">
                <a:effectLst/>
                <a:latin typeface="Arial Black" pitchFamily="34" charset="0"/>
              </a:rPr>
              <a:t>druhé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3000" dirty="0" smtClean="0">
                <a:effectLst/>
                <a:latin typeface="Arial Black" pitchFamily="34" charset="0"/>
              </a:rPr>
              <a:t> </a:t>
            </a:r>
            <a:r>
              <a:rPr lang="sk-SK" sz="3000" dirty="0">
                <a:effectLst/>
                <a:latin typeface="Arial Black" pitchFamily="34" charset="0"/>
              </a:rPr>
              <a:t>kolo prijímacieho konania</a:t>
            </a:r>
          </a:p>
          <a:p>
            <a:pPr>
              <a:lnSpc>
                <a:spcPct val="80000"/>
              </a:lnSpc>
              <a:buFontTx/>
              <a:buNone/>
            </a:pPr>
            <a:endParaRPr lang="sk-SK" sz="2000" dirty="0">
              <a:solidFill>
                <a:srgbClr val="FF6600"/>
              </a:solidFill>
              <a:effectLst/>
              <a:latin typeface="Arial Black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sk-SK" sz="2000" u="sng" dirty="0">
              <a:solidFill>
                <a:srgbClr val="FF6600"/>
              </a:solidFill>
              <a:effectLst/>
              <a:latin typeface="Arial Black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sk-SK" sz="14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sk-SK" sz="4400" b="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Čo obsahuje prihláška?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Osobné údaje o žiakovi:</a:t>
            </a:r>
          </a:p>
          <a:p>
            <a:pPr marL="1752600" lvl="3" indent="-381000"/>
            <a:r>
              <a:rPr lang="sk-SK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rodné číslo žiaka</a:t>
            </a:r>
          </a:p>
          <a:p>
            <a:pPr marL="1752600" lvl="3" indent="-381000"/>
            <a:r>
              <a:rPr lang="sk-SK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meno a priezvisko žiaka</a:t>
            </a:r>
          </a:p>
          <a:p>
            <a:pPr marL="1752600" lvl="3" indent="-381000"/>
            <a:r>
              <a:rPr lang="sk-SK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trieda</a:t>
            </a:r>
          </a:p>
          <a:p>
            <a:pPr marL="1752600" lvl="3" indent="-381000"/>
            <a:r>
              <a:rPr lang="sk-SK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štátne občianstvo</a:t>
            </a:r>
          </a:p>
          <a:p>
            <a:pPr marL="1752600" lvl="3" indent="-381000"/>
            <a:r>
              <a:rPr lang="sk-SK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ročník štúdia</a:t>
            </a:r>
          </a:p>
          <a:p>
            <a:pPr marL="1752600" lvl="3" indent="-381000"/>
            <a:r>
              <a:rPr lang="sk-SK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znížená pracovná schopnosť (držiteľ preukazu ZŤP) </a:t>
            </a:r>
          </a:p>
          <a:p>
            <a:pPr marL="1752600" lvl="3" indent="-381000"/>
            <a:r>
              <a:rPr lang="sk-SK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integrácia (začlenenie)</a:t>
            </a:r>
          </a:p>
          <a:p>
            <a:pPr marL="1752600" lvl="3" indent="-381000"/>
            <a:r>
              <a:rPr lang="sk-SK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nutný podpis žiaka!</a:t>
            </a:r>
          </a:p>
          <a:p>
            <a:pPr marL="1752600" lvl="3" indent="-381000"/>
            <a:endParaRPr lang="sk-SK" sz="2400" b="1" dirty="0">
              <a:solidFill>
                <a:srgbClr val="FF6600"/>
              </a:solidFill>
              <a:latin typeface="Arial Black" pitchFamily="34" charset="0"/>
            </a:endParaRPr>
          </a:p>
          <a:p>
            <a:pPr marL="609600" indent="-609600"/>
            <a:endParaRPr lang="sk-SK" sz="2800" dirty="0"/>
          </a:p>
          <a:p>
            <a:pPr marL="609600" indent="-609600"/>
            <a:endParaRPr lang="sk-SK" sz="28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sk-SK" sz="36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 prihlášky sa zapisujú</a:t>
            </a:r>
            <a:endParaRPr lang="sk-SK" sz="3600" b="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3200" b="1" dirty="0">
                <a:latin typeface="Times New Roman" pitchFamily="18" charset="0"/>
                <a:cs typeface="Times New Roman" pitchFamily="18" charset="0"/>
              </a:rPr>
              <a:t>Známky na vysvedčení zo všetkých predmetov a známka zo správania.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800" dirty="0">
                <a:effectLst/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Uvádzajú sa známky zo: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8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dirty="0">
                <a:effectLst/>
                <a:latin typeface="Times New Roman" pitchFamily="18" charset="0"/>
                <a:cs typeface="Times New Roman" pitchFamily="18" charset="0"/>
              </a:rPr>
              <a:t>6. ročníka - koncoročné </a:t>
            </a:r>
            <a:r>
              <a:rPr lang="sk-SK" sz="2800" dirty="0" smtClean="0">
                <a:effectLst/>
                <a:latin typeface="Times New Roman" pitchFamily="18" charset="0"/>
                <a:cs typeface="Times New Roman" pitchFamily="18" charset="0"/>
              </a:rPr>
              <a:t>známky</a:t>
            </a:r>
            <a:endParaRPr lang="sk-SK" sz="28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k-SK" sz="2800" dirty="0">
                <a:effectLst/>
                <a:latin typeface="Times New Roman" pitchFamily="18" charset="0"/>
                <a:cs typeface="Times New Roman" pitchFamily="18" charset="0"/>
              </a:rPr>
              <a:t>		7. ročníka - koncoročné známky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800" dirty="0">
                <a:effectLst/>
                <a:latin typeface="Times New Roman" pitchFamily="18" charset="0"/>
                <a:cs typeface="Times New Roman" pitchFamily="18" charset="0"/>
              </a:rPr>
              <a:t>		8. ročníka - koncoročné </a:t>
            </a:r>
            <a:r>
              <a:rPr lang="sk-SK" sz="2800" dirty="0" smtClean="0">
                <a:effectLst/>
                <a:latin typeface="Times New Roman" pitchFamily="18" charset="0"/>
                <a:cs typeface="Times New Roman" pitchFamily="18" charset="0"/>
              </a:rPr>
              <a:t>známky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800" dirty="0">
                <a:effectLst/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sk-SK" sz="2800" dirty="0" smtClean="0">
                <a:effectLst/>
                <a:latin typeface="Times New Roman" pitchFamily="18" charset="0"/>
                <a:cs typeface="Times New Roman" pitchFamily="18" charset="0"/>
              </a:rPr>
              <a:t>9</a:t>
            </a:r>
            <a:r>
              <a:rPr lang="sk-SK" sz="2800" dirty="0">
                <a:effectLst/>
                <a:latin typeface="Times New Roman" pitchFamily="18" charset="0"/>
                <a:cs typeface="Times New Roman" pitchFamily="18" charset="0"/>
              </a:rPr>
              <a:t>. ročníka - polročné známky</a:t>
            </a:r>
          </a:p>
          <a:p>
            <a:pPr>
              <a:lnSpc>
                <a:spcPct val="80000"/>
              </a:lnSpc>
              <a:buFontTx/>
              <a:buNone/>
            </a:pPr>
            <a:endParaRPr lang="sk-SK" sz="2000" dirty="0">
              <a:solidFill>
                <a:schemeClr val="bg1"/>
              </a:solidFill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sk-SK" sz="2500" dirty="0">
              <a:solidFill>
                <a:schemeClr val="bg1"/>
              </a:solidFill>
              <a:effectLst/>
            </a:endParaRPr>
          </a:p>
          <a:p>
            <a:pPr>
              <a:lnSpc>
                <a:spcPct val="80000"/>
              </a:lnSpc>
              <a:buNone/>
            </a:pPr>
            <a:endParaRPr lang="sk-SK" sz="2400" dirty="0">
              <a:solidFill>
                <a:srgbClr val="FFFF00"/>
              </a:solidFill>
              <a:latin typeface="Arial Black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sk-SK" sz="2400" dirty="0">
              <a:solidFill>
                <a:srgbClr val="FFFF00"/>
              </a:solidFill>
              <a:latin typeface="Arial Black" pitchFamily="34" charset="0"/>
            </a:endParaRPr>
          </a:p>
          <a:p>
            <a:pPr>
              <a:lnSpc>
                <a:spcPct val="80000"/>
              </a:lnSpc>
            </a:pPr>
            <a:endParaRPr lang="sk-SK" sz="2500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sk-SK" sz="5400" b="0" i="1" dirty="0" smtClean="0">
                <a:solidFill>
                  <a:srgbClr val="00FFFF"/>
                </a:solidFill>
              </a:rPr>
              <a:t> </a:t>
            </a:r>
            <a:r>
              <a:rPr lang="sk-SK" sz="5400" b="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Ocenenia žiaka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7543800" cy="51816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sk-SK" sz="3200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a) SŠ berú do úvahy súťaže vyhlasované ministerstvom školstva (predmetové olympiády, literárne súťaže, športové súťaže...)</a:t>
            </a:r>
          </a:p>
          <a:p>
            <a:pPr>
              <a:lnSpc>
                <a:spcPct val="80000"/>
              </a:lnSpc>
            </a:pPr>
            <a:endParaRPr lang="sk-SK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b) Na prihlášku sa uvádzajú súťaže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od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6. ročníka ZŠ a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vyššie</a:t>
            </a:r>
            <a:endParaRPr lang="sk-SK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sk-SK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c) Na prihlášku sa uvádza účasť a ocenenie v okresnom, krajskom, celoslovenskom a vyššom kole súťaže, nie školské kolá súťaží!</a:t>
            </a:r>
          </a:p>
          <a:p>
            <a:pPr>
              <a:lnSpc>
                <a:spcPct val="80000"/>
              </a:lnSpc>
              <a:buFontTx/>
              <a:buNone/>
            </a:pPr>
            <a:endParaRPr lang="sk-SK" sz="2200" dirty="0">
              <a:solidFill>
                <a:srgbClr val="FF66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274638"/>
            <a:ext cx="7616825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sk-SK" sz="36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Údaje o zákonnom zástupcovi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Meno a priezvisko zákonného zástupcu</a:t>
            </a:r>
            <a:r>
              <a:rPr lang="sk-SK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sk-SK" sz="32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sk-SK" sz="32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Adresa zákonného zástupcu</a:t>
            </a:r>
            <a:r>
              <a:rPr lang="sk-SK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sk-SK" sz="32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sk-SK" sz="32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sk-SK" sz="3200" b="1" dirty="0">
                <a:latin typeface="Times New Roman" pitchFamily="18" charset="0"/>
                <a:cs typeface="Times New Roman" pitchFamily="18" charset="0"/>
              </a:rPr>
              <a:t>Nutný podpis jedného zo zákonných zástupcov 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bez ohľadu na to, ktorý je uvedený na prihláške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0" i="1" dirty="0" smtClean="0">
                <a:solidFill>
                  <a:srgbClr val="00FFFF"/>
                </a:solidFill>
              </a:rPr>
              <a:t> </a:t>
            </a:r>
            <a:r>
              <a:rPr lang="sk-SK" sz="54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Lekársky posudok</a:t>
            </a:r>
            <a:r>
              <a:rPr lang="sk-SK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k-SK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sz="3600" dirty="0">
                <a:latin typeface="Times New Roman" pitchFamily="18" charset="0"/>
                <a:cs typeface="Times New Roman" pitchFamily="18" charset="0"/>
              </a:rPr>
              <a:t>Posudok od detského obvodného lekára. Lekár musí posúdiť, či zvolený odbor je zo zdravotného hľadiska vhodný pre žiaka.</a:t>
            </a:r>
          </a:p>
          <a:p>
            <a:pPr>
              <a:lnSpc>
                <a:spcPct val="90000"/>
              </a:lnSpc>
              <a:buFontTx/>
              <a:buNone/>
            </a:pPr>
            <a:endParaRPr lang="sk-SK" sz="36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sk-SK" sz="3600" b="1" dirty="0">
                <a:latin typeface="Times New Roman" pitchFamily="18" charset="0"/>
                <a:cs typeface="Times New Roman" pitchFamily="18" charset="0"/>
              </a:rPr>
              <a:t>Nutná pečiatka, dátum a podpis lekára!</a:t>
            </a:r>
          </a:p>
          <a:p>
            <a:pPr>
              <a:lnSpc>
                <a:spcPct val="90000"/>
              </a:lnSpc>
              <a:buFontTx/>
              <a:buNone/>
            </a:pPr>
            <a:endParaRPr lang="sk-SK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89916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sk-SK" sz="5400" b="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Záver</a:t>
            </a:r>
            <a:endParaRPr lang="sk-SK" sz="5400" b="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9416"/>
            <a:ext cx="7543800" cy="5248584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základe rozhodnutia žiaka a jeho zákonného zástupcu (škola a odbor) </a:t>
            </a: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vypĺňa prihlášku výchovný poradca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k-SK" sz="28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None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2.    </a:t>
            </a: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Žiak a zákonný zástupca podpisujú prihlášku.</a:t>
            </a:r>
          </a:p>
          <a:p>
            <a:pPr marL="609600" indent="-609600">
              <a:buFontTx/>
              <a:buNone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3.    </a:t>
            </a: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Zákonný zástupca potvrdí 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prihlášku u obvodného detského lekára.</a:t>
            </a:r>
          </a:p>
          <a:p>
            <a:pPr marL="609600" indent="-609600">
              <a:buFontTx/>
              <a:buAutoNum type="arabicPeriod" startAt="4"/>
            </a:pP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Riaditeľ </a:t>
            </a: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základnej školy podpisuje a pečiatkou overí správnosť údajov na prihláške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buFontTx/>
              <a:buAutoNum type="arabicPeriod" startAt="4"/>
            </a:pP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VP odosiela  ju odosiela s prílohami na </a:t>
            </a: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strednú školu.</a:t>
            </a:r>
          </a:p>
          <a:p>
            <a:pPr marL="609600" indent="-609600"/>
            <a:endParaRPr lang="sk-SK" sz="2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sk-SK" sz="4400" b="0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Prílohy prihlášky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z="3600" dirty="0">
                <a:latin typeface="Times New Roman" pitchFamily="18" charset="0"/>
                <a:cs typeface="Times New Roman" pitchFamily="18" charset="0"/>
              </a:rPr>
              <a:t>Potvrdenie od lekára v prípade, že žiak je držiteľom preukazu ZŤP</a:t>
            </a:r>
          </a:p>
          <a:p>
            <a:pPr>
              <a:lnSpc>
                <a:spcPct val="90000"/>
              </a:lnSpc>
            </a:pPr>
            <a:endParaRPr lang="sk-SK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sk-SK" sz="3600" dirty="0">
                <a:latin typeface="Times New Roman" pitchFamily="18" charset="0"/>
                <a:cs typeface="Times New Roman" pitchFamily="18" charset="0"/>
              </a:rPr>
              <a:t>Originály diplomov zo súťaží alebo ich kópie overené notárom</a:t>
            </a:r>
          </a:p>
          <a:p>
            <a:pPr>
              <a:lnSpc>
                <a:spcPct val="90000"/>
              </a:lnSpc>
            </a:pPr>
            <a:endParaRPr lang="sk-SK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221</TotalTime>
  <Words>346</Words>
  <Application>Microsoft PowerPoint</Application>
  <PresentationFormat>Prezentácia na obrazovke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Luxusný</vt:lpstr>
      <vt:lpstr>Prihláška na strednú školu</vt:lpstr>
      <vt:lpstr>Koľko prihlášok?</vt:lpstr>
      <vt:lpstr>Čo obsahuje prihláška?</vt:lpstr>
      <vt:lpstr>Do prihlášky sa zapisujú</vt:lpstr>
      <vt:lpstr> Ocenenia žiaka</vt:lpstr>
      <vt:lpstr>5. Údaje o zákonnom zástupcovi</vt:lpstr>
      <vt:lpstr> Lekársky posudok </vt:lpstr>
      <vt:lpstr>Záver</vt:lpstr>
      <vt:lpstr>Prílohy prihlášky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Mišo</dc:creator>
  <cp:lastModifiedBy>zakladnaskolasol@gmail.com</cp:lastModifiedBy>
  <cp:revision>13</cp:revision>
  <cp:lastPrinted>1601-01-01T00:00:00Z</cp:lastPrinted>
  <dcterms:created xsi:type="dcterms:W3CDTF">1601-01-01T00:00:00Z</dcterms:created>
  <dcterms:modified xsi:type="dcterms:W3CDTF">2019-02-12T20:55:23Z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