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  <p:sldId id="262" r:id="rId3"/>
    <p:sldId id="258" r:id="rId4"/>
    <p:sldId id="260" r:id="rId5"/>
    <p:sldId id="259" r:id="rId6"/>
    <p:sldId id="278" r:id="rId7"/>
    <p:sldId id="277" r:id="rId8"/>
    <p:sldId id="271" r:id="rId9"/>
    <p:sldId id="261" r:id="rId10"/>
    <p:sldId id="264" r:id="rId11"/>
    <p:sldId id="267" r:id="rId12"/>
    <p:sldId id="275" r:id="rId13"/>
    <p:sldId id="276" r:id="rId14"/>
    <p:sldId id="268" r:id="rId15"/>
    <p:sldId id="272" r:id="rId16"/>
    <p:sldId id="273" r:id="rId17"/>
    <p:sldId id="265" r:id="rId18"/>
    <p:sldId id="270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141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ĺž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Zaoblený obdĺžni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1406-894E-4A6C-AD08-F4C382FDEB70}" type="datetimeFigureOut">
              <a:rPr lang="sk-SK" smtClean="0"/>
              <a:pPr/>
              <a:t>31. 1. 2021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Zástupný symbol čísla snímky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CEEB-D740-4037-9F45-8C36AECB0F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1406-894E-4A6C-AD08-F4C382FDEB70}" type="datetimeFigureOut">
              <a:rPr lang="sk-SK" smtClean="0"/>
              <a:pPr/>
              <a:t>31. 1. 2021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CEEB-D740-4037-9F45-8C36AECB0F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1406-894E-4A6C-AD08-F4C382FDEB70}" type="datetimeFigureOut">
              <a:rPr lang="sk-SK" smtClean="0"/>
              <a:pPr/>
              <a:t>31. 1. 2021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CEEB-D740-4037-9F45-8C36AECB0F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1406-894E-4A6C-AD08-F4C382FDEB70}" type="datetimeFigureOut">
              <a:rPr lang="sk-SK" smtClean="0"/>
              <a:pPr/>
              <a:t>31. 1. 2021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CEEB-D740-4037-9F45-8C36AECB0F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ĺžni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Zaoblený obdĺžni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1406-894E-4A6C-AD08-F4C382FDEB70}" type="datetimeFigureOut">
              <a:rPr lang="sk-SK" smtClean="0"/>
              <a:pPr/>
              <a:t>31. 1. 2021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CEEB-D740-4037-9F45-8C36AECB0F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1406-894E-4A6C-AD08-F4C382FDEB70}" type="datetimeFigureOut">
              <a:rPr lang="sk-SK" smtClean="0"/>
              <a:pPr/>
              <a:t>31. 1. 2021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CEEB-D740-4037-9F45-8C36AECB0F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1406-894E-4A6C-AD08-F4C382FDEB70}" type="datetimeFigureOut">
              <a:rPr lang="sk-SK" smtClean="0"/>
              <a:pPr/>
              <a:t>31. 1. 2021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CEEB-D740-4037-9F45-8C36AECB0F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1406-894E-4A6C-AD08-F4C382FDEB70}" type="datetimeFigureOut">
              <a:rPr lang="sk-SK" smtClean="0"/>
              <a:pPr/>
              <a:t>31. 1. 2021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CEEB-D740-4037-9F45-8C36AECB0F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ĺž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1406-894E-4A6C-AD08-F4C382FDEB70}" type="datetimeFigureOut">
              <a:rPr lang="sk-SK" smtClean="0"/>
              <a:pPr/>
              <a:t>31. 1. 2021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CEEB-D740-4037-9F45-8C36AECB0F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1406-894E-4A6C-AD08-F4C382FDEB70}" type="datetimeFigureOut">
              <a:rPr lang="sk-SK" smtClean="0"/>
              <a:pPr/>
              <a:t>31. 1. 2021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CEEB-D740-4037-9F45-8C36AECB0F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ĺž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s jedným zaobleným roho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1406-894E-4A6C-AD08-F4C382FDEB70}" type="datetimeFigureOut">
              <a:rPr lang="sk-SK" smtClean="0"/>
              <a:pPr/>
              <a:t>31. 1. 2021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CEEB-D740-4037-9F45-8C36AECB0F4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ĺž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aoblený obdĺžni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nadpis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8AC1406-894E-4A6C-AD08-F4C382FDEB70}" type="datetimeFigureOut">
              <a:rPr lang="sk-SK" smtClean="0"/>
              <a:pPr/>
              <a:t>31. 1. 2021</a:t>
            </a:fld>
            <a:endParaRPr lang="sk-SK"/>
          </a:p>
        </p:txBody>
      </p:sp>
      <p:sp>
        <p:nvSpPr>
          <p:cNvPr id="18" name="Zástupný symbol päty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3DBCEEB-D740-4037-9F45-8C36AECB0F4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sk.wikipedia.org/wiki/1995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s://sk.wikipedia.org/wiki/27._marec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k.wikipedia.org/wiki/Vy%C5%A1n%C3%BD_Kub%C3%ADn" TargetMode="External"/><Relationship Id="rId5" Type="http://schemas.openxmlformats.org/officeDocument/2006/relationships/hyperlink" Target="https://sk.wikipedia.org/wiki/1909" TargetMode="External"/><Relationship Id="rId4" Type="http://schemas.openxmlformats.org/officeDocument/2006/relationships/hyperlink" Target="https://sk.wikipedia.org/wiki/2._okt%C3%B3ber" TargetMode="External"/><Relationship Id="rId9" Type="http://schemas.openxmlformats.org/officeDocument/2006/relationships/hyperlink" Target="https://sk.wikipedia.org/wiki/Bratislav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lGNaLZzTt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8696118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bdĺžnik 2"/>
          <p:cNvSpPr/>
          <p:nvPr/>
        </p:nvSpPr>
        <p:spPr>
          <a:xfrm>
            <a:off x="1857356" y="357166"/>
            <a:ext cx="55176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Akú knihu vystihujú nasledujúce obrázky?</a:t>
            </a:r>
            <a:endParaRPr lang="sk-SK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71472" y="1785926"/>
            <a:ext cx="8183880" cy="4187952"/>
          </a:xfrm>
        </p:spPr>
        <p:txBody>
          <a:bodyPr/>
          <a:lstStyle/>
          <a:p>
            <a:pPr lvl="0"/>
            <a:r>
              <a:rPr lang="sk-SK" dirty="0" smtClean="0"/>
              <a:t> celý dej sa neodohráva len v horách ale aj v dedine </a:t>
            </a:r>
          </a:p>
          <a:p>
            <a:pPr lvl="0"/>
            <a:endParaRPr lang="sk-SK" dirty="0" smtClean="0"/>
          </a:p>
          <a:p>
            <a:pPr lvl="0"/>
            <a:r>
              <a:rPr lang="sk-SK" dirty="0" smtClean="0"/>
              <a:t> postavy nie sú „prirodzenými ľuďmi“ (ľudia z hôr), delia sa dokonca podľa majetku </a:t>
            </a:r>
          </a:p>
          <a:p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500034" y="714356"/>
            <a:ext cx="519885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Mierne odlišnosti </a:t>
            </a:r>
          </a:p>
          <a:p>
            <a:pPr algn="ctr"/>
            <a:r>
              <a:rPr lang="sk-SK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od znakov naturizmu</a:t>
            </a:r>
            <a:endParaRPr lang="sk-SK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19030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sk-SK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6572264" y="5000636"/>
            <a:ext cx="11272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Jano</a:t>
            </a:r>
            <a:endParaRPr lang="sk-SK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2357422" y="1643050"/>
            <a:ext cx="4426270" cy="325583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1285852" y="5000636"/>
            <a:ext cx="12666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Peter</a:t>
            </a:r>
            <a:endParaRPr lang="sk-SK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3357554" y="928670"/>
            <a:ext cx="23679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Magdaléna</a:t>
            </a:r>
            <a:endParaRPr lang="sk-SK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Picture 4" descr="http://www.zlatnictvopanaks.sk/shop/bmz_cache/a/a67cd65c71e8dd3c709ac7cd39cd07c1.image.300x30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1785926"/>
            <a:ext cx="648072" cy="648072"/>
          </a:xfrm>
          <a:prstGeom prst="rect">
            <a:avLst/>
          </a:prstGeom>
          <a:noFill/>
        </p:spPr>
      </p:pic>
      <p:pic>
        <p:nvPicPr>
          <p:cNvPr id="11" name="Picture 2" descr="http://www.colosus.sk/galeria/2_11303/replika-kovbojsky-bic-153cm-origina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2714620"/>
            <a:ext cx="720080" cy="720080"/>
          </a:xfrm>
          <a:prstGeom prst="rect">
            <a:avLst/>
          </a:prstGeom>
          <a:noFill/>
        </p:spPr>
      </p:pic>
      <p:pic>
        <p:nvPicPr>
          <p:cNvPr id="12" name="Picture 5" descr="http://skaut.sk/wp-content/uploads/ohen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643314"/>
            <a:ext cx="525658" cy="720080"/>
          </a:xfrm>
          <a:prstGeom prst="rect">
            <a:avLst/>
          </a:prstGeom>
          <a:noFill/>
        </p:spPr>
      </p:pic>
      <p:pic>
        <p:nvPicPr>
          <p:cNvPr id="13" name="Picture 8" descr="http://t3.gstatic.com/images?q=tbn:ANd9GcQ7hSOqN6f-bc_XA18tjblN4GUVb1MSMgBGmfbYUivpudQ2ccW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5000636"/>
            <a:ext cx="576064" cy="556537"/>
          </a:xfrm>
          <a:prstGeom prst="rect">
            <a:avLst/>
          </a:prstGeom>
          <a:noFill/>
        </p:spPr>
      </p:pic>
      <p:sp>
        <p:nvSpPr>
          <p:cNvPr id="14" name="Srdce 13"/>
          <p:cNvSpPr/>
          <p:nvPr/>
        </p:nvSpPr>
        <p:spPr>
          <a:xfrm>
            <a:off x="2857488" y="2786058"/>
            <a:ext cx="432048" cy="43204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bdĺžnik 14"/>
          <p:cNvSpPr/>
          <p:nvPr/>
        </p:nvSpPr>
        <p:spPr>
          <a:xfrm>
            <a:off x="571472" y="714356"/>
            <a:ext cx="64294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(a)</a:t>
            </a:r>
            <a:endParaRPr lang="sk-SK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500034" y="500042"/>
            <a:ext cx="2123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sk-SK" sz="54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Vzťahy</a:t>
            </a:r>
            <a:endParaRPr lang="sk-SK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8596" y="1285860"/>
            <a:ext cx="8715404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sk-SK" sz="2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Magdaléna+Peter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sk-SK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čistá úprimná láska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Jano 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Zápotočný+Magdaléna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sk-SK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Magdaléna si ho vzala z donútenia (peniaze), nemiluje ho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Jano si Magdalénu neváži ako ženu, chce aby ho mala rada, je násilnícky tyran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Peter-Zápotočný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sk-SK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rivalita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Peter nemá rád Jana lebo mu vzal Magdalénu a ubližuje jej aj koňom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Jano žiarli, že Magdaléna nemiluje jeho ale Petra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SÃºvisiaci obrÃ¡z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571480"/>
            <a:ext cx="4050314" cy="2538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500174"/>
            <a:ext cx="8183880" cy="4187952"/>
          </a:xfrm>
        </p:spPr>
        <p:txBody>
          <a:bodyPr>
            <a:normAutofit/>
          </a:bodyPr>
          <a:lstStyle/>
          <a:p>
            <a:r>
              <a:rPr lang="sk-SK" dirty="0" smtClean="0"/>
              <a:t>Magdaléna – verná, čistá, </a:t>
            </a:r>
          </a:p>
          <a:p>
            <a:r>
              <a:rPr lang="sk-SK" dirty="0" smtClean="0"/>
              <a:t>Peter – chudobný (tulák), čestný, spravodlivý, odvážny,</a:t>
            </a:r>
          </a:p>
          <a:p>
            <a:r>
              <a:rPr lang="sk-SK" dirty="0" err="1" smtClean="0"/>
              <a:t>Maliarička</a:t>
            </a:r>
            <a:r>
              <a:rPr lang="sk-SK" dirty="0" smtClean="0"/>
              <a:t> –lakomá, sebecká</a:t>
            </a:r>
          </a:p>
          <a:p>
            <a:r>
              <a:rPr lang="sk-SK" dirty="0" err="1" smtClean="0"/>
              <a:t>Maliarik</a:t>
            </a:r>
            <a:r>
              <a:rPr lang="sk-SK" dirty="0" smtClean="0"/>
              <a:t> – starý, milý, opak </a:t>
            </a:r>
            <a:r>
              <a:rPr lang="sk-SK" dirty="0" err="1" smtClean="0"/>
              <a:t>Maliaričky</a:t>
            </a:r>
            <a:endParaRPr lang="sk-SK" dirty="0" smtClean="0"/>
          </a:p>
          <a:p>
            <a:r>
              <a:rPr lang="sk-SK" dirty="0" smtClean="0"/>
              <a:t>Jano </a:t>
            </a:r>
            <a:r>
              <a:rPr lang="sk-SK" dirty="0" err="1" smtClean="0"/>
              <a:t>Zápotočný</a:t>
            </a:r>
            <a:r>
              <a:rPr lang="sk-SK" dirty="0" smtClean="0"/>
              <a:t> – tyran, sukničkár, pijan, hrubý, násilnícky, bohatý, namyslený, </a:t>
            </a:r>
          </a:p>
          <a:p>
            <a:r>
              <a:rPr lang="sk-SK" dirty="0" err="1" smtClean="0"/>
              <a:t>Greguš</a:t>
            </a:r>
            <a:r>
              <a:rPr lang="sk-SK" dirty="0" smtClean="0"/>
              <a:t> Jozef – miloval Magdalénu</a:t>
            </a:r>
          </a:p>
          <a:p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857224" y="857232"/>
            <a:ext cx="75408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Hlavné postavy a ich charakteristika</a:t>
            </a:r>
            <a:endParaRPr lang="sk-SK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457200" y="1600200"/>
            <a:ext cx="8229600" cy="4853136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dobré          zlé postavy;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čistota, mravnosť u Petra a Magdalény         surovosť, chlipnosť a neľudskosť u Jana;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láska           náruživosť, násilie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sk-SK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Rovná spojovacia šípka 6"/>
          <p:cNvCxnSpPr/>
          <p:nvPr/>
        </p:nvCxnSpPr>
        <p:spPr>
          <a:xfrm>
            <a:off x="2071670" y="1857364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/>
          <p:nvPr/>
        </p:nvCxnSpPr>
        <p:spPr>
          <a:xfrm>
            <a:off x="7858148" y="2857496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/>
          <p:nvPr/>
        </p:nvCxnSpPr>
        <p:spPr>
          <a:xfrm>
            <a:off x="2000232" y="4214818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ĺžnik 11"/>
          <p:cNvSpPr/>
          <p:nvPr/>
        </p:nvSpPr>
        <p:spPr>
          <a:xfrm>
            <a:off x="714348" y="571480"/>
            <a:ext cx="4916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KONTRASTY</a:t>
            </a:r>
            <a:endParaRPr lang="sk-SK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146" name="Picture 2" descr="VÃ½sledok vyhÄ¾adÃ¡vania obrÃ¡zkov pre dopyt srd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500042"/>
            <a:ext cx="3078787" cy="2009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530352"/>
            <a:ext cx="8258204" cy="5398978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  <a:buNone/>
            </a:pPr>
            <a:r>
              <a:rPr lang="sk-SK" dirty="0" smtClean="0"/>
              <a:t>Kto je rozprávačom príbehu?</a:t>
            </a:r>
          </a:p>
          <a:p>
            <a:pPr>
              <a:lnSpc>
                <a:spcPct val="250000"/>
              </a:lnSpc>
              <a:buNone/>
            </a:pPr>
            <a:r>
              <a:rPr lang="sk-SK" dirty="0" smtClean="0"/>
              <a:t>Kde sa odohráva príbeh?</a:t>
            </a:r>
          </a:p>
          <a:p>
            <a:pPr>
              <a:lnSpc>
                <a:spcPct val="250000"/>
              </a:lnSpc>
              <a:buNone/>
            </a:pPr>
            <a:r>
              <a:rPr lang="sk-SK" dirty="0" smtClean="0"/>
              <a:t>Čo symbolizuje kôň? (f)</a:t>
            </a:r>
          </a:p>
          <a:p>
            <a:pPr>
              <a:lnSpc>
                <a:spcPct val="250000"/>
              </a:lnSpc>
              <a:buNone/>
            </a:pPr>
            <a:r>
              <a:rPr lang="sk-SK" dirty="0" smtClean="0"/>
              <a:t>Vysvetli vzťah Petra a Jana ku koňom. (c)</a:t>
            </a:r>
          </a:p>
          <a:p>
            <a:pPr>
              <a:buNone/>
            </a:pPr>
            <a:endParaRPr lang="sk-SK" sz="2400" dirty="0"/>
          </a:p>
        </p:txBody>
      </p:sp>
      <p:pic>
        <p:nvPicPr>
          <p:cNvPr id="5124" name="Picture 4" descr="SÃºvisiaci obrÃ¡z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714488"/>
            <a:ext cx="3000396" cy="2387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5720" y="428604"/>
            <a:ext cx="9072626" cy="6827738"/>
          </a:xfrm>
        </p:spPr>
        <p:txBody>
          <a:bodyPr>
            <a:normAutofit/>
          </a:bodyPr>
          <a:lstStyle/>
          <a:p>
            <a:pPr>
              <a:buNone/>
            </a:pPr>
            <a:endParaRPr lang="sk-SK" sz="2000" dirty="0" smtClean="0"/>
          </a:p>
          <a:p>
            <a:pPr>
              <a:lnSpc>
                <a:spcPct val="250000"/>
              </a:lnSpc>
              <a:buNone/>
            </a:pPr>
            <a:r>
              <a:rPr lang="sk-SK" sz="2000" dirty="0" smtClean="0"/>
              <a:t>rozprávač príbehu - Peter</a:t>
            </a:r>
          </a:p>
          <a:p>
            <a:pPr>
              <a:lnSpc>
                <a:spcPct val="250000"/>
              </a:lnSpc>
              <a:buNone/>
            </a:pPr>
            <a:r>
              <a:rPr lang="sk-SK" sz="2000" dirty="0" smtClean="0"/>
              <a:t>miesto deja – Leštiny (Orava)</a:t>
            </a:r>
          </a:p>
          <a:p>
            <a:pPr>
              <a:buNone/>
            </a:pPr>
            <a:endParaRPr lang="sk-SK" sz="2000" dirty="0" smtClean="0"/>
          </a:p>
          <a:p>
            <a:pPr>
              <a:buNone/>
            </a:pPr>
            <a:r>
              <a:rPr lang="sk-SK" sz="2000" dirty="0" smtClean="0"/>
              <a:t>kôň - symbol spravodlivosti (udupe zlého </a:t>
            </a:r>
            <a:r>
              <a:rPr lang="sk-SK" sz="2000" dirty="0" err="1" smtClean="0"/>
              <a:t>Zápotočného</a:t>
            </a:r>
            <a:r>
              <a:rPr lang="sk-SK" sz="2000" dirty="0" smtClean="0"/>
              <a:t>)</a:t>
            </a:r>
          </a:p>
          <a:p>
            <a:pPr>
              <a:buNone/>
            </a:pPr>
            <a:endParaRPr lang="sk-SK" sz="2000" dirty="0" smtClean="0"/>
          </a:p>
          <a:p>
            <a:pPr>
              <a:buNone/>
            </a:pPr>
            <a:r>
              <a:rPr lang="sk-SK" sz="2000" dirty="0" smtClean="0"/>
              <a:t>3x kone – symbol, ktorý predstavuje lásku troch mužov       	    k jednej žene (ich nádeje sú jednaké – rovnaká               	    farba koní)</a:t>
            </a:r>
          </a:p>
          <a:p>
            <a:pPr>
              <a:buNone/>
            </a:pPr>
            <a:endParaRPr lang="sk-SK" sz="2000" dirty="0" smtClean="0"/>
          </a:p>
          <a:p>
            <a:pPr>
              <a:buNone/>
            </a:pPr>
            <a:r>
              <a:rPr lang="sk-SK" sz="2000" dirty="0" smtClean="0"/>
              <a:t>Vzťah Petra a Jana ku koňom – Peter má kone rád, Jano je tyran</a:t>
            </a:r>
          </a:p>
          <a:p>
            <a:pPr>
              <a:buNone/>
            </a:pPr>
            <a:endParaRPr lang="sk-SK" sz="2000" dirty="0"/>
          </a:p>
        </p:txBody>
      </p:sp>
      <p:pic>
        <p:nvPicPr>
          <p:cNvPr id="2050" name="Picture 2" descr="SÃºvisiaci obrÃ¡z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571480"/>
            <a:ext cx="2919008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71472" y="1643050"/>
            <a:ext cx="8183880" cy="4187952"/>
          </a:xfrm>
        </p:spPr>
        <p:txBody>
          <a:bodyPr>
            <a:normAutofit fontScale="85000" lnSpcReduction="20000"/>
          </a:bodyPr>
          <a:lstStyle/>
          <a:p>
            <a:pPr marL="90488" indent="46038"/>
            <a:r>
              <a:rPr lang="sk-SK" dirty="0" smtClean="0"/>
              <a:t> mená hl. hrdinov – </a:t>
            </a:r>
          </a:p>
          <a:p>
            <a:pPr marL="90488" indent="46038">
              <a:buNone/>
            </a:pPr>
            <a:r>
              <a:rPr lang="sk-SK" b="1" dirty="0" smtClean="0"/>
              <a:t>Magdaléna </a:t>
            </a:r>
            <a:r>
              <a:rPr lang="sk-SK" dirty="0" smtClean="0"/>
              <a:t>(trpiteľka)</a:t>
            </a:r>
          </a:p>
          <a:p>
            <a:pPr marL="90488" indent="46038">
              <a:buNone/>
            </a:pPr>
            <a:r>
              <a:rPr lang="sk-SK" b="1" dirty="0" smtClean="0"/>
              <a:t>Peter</a:t>
            </a:r>
            <a:r>
              <a:rPr lang="sk-SK" dirty="0" smtClean="0"/>
              <a:t> (skala – sila a trpezlivosť, nevzdá sa, vytrvá), </a:t>
            </a:r>
          </a:p>
          <a:p>
            <a:pPr marL="90488" indent="46038">
              <a:buNone/>
            </a:pPr>
            <a:r>
              <a:rPr lang="sk-SK" b="1" dirty="0" smtClean="0"/>
              <a:t>Jano</a:t>
            </a:r>
            <a:r>
              <a:rPr lang="sk-SK" dirty="0" smtClean="0"/>
              <a:t> (symbol zla a démonickosti);</a:t>
            </a:r>
          </a:p>
          <a:p>
            <a:pPr marL="90488" indent="46038">
              <a:buNone/>
            </a:pPr>
            <a:endParaRPr lang="sk-SK" dirty="0" smtClean="0"/>
          </a:p>
          <a:p>
            <a:pPr marL="90488" indent="46038"/>
            <a:r>
              <a:rPr lang="sk-SK" dirty="0" smtClean="0"/>
              <a:t> zlo je potrestané, nemravnosť a násilie tiež. Víťazí láska;</a:t>
            </a:r>
          </a:p>
          <a:p>
            <a:pPr marL="90488" indent="46038"/>
            <a:r>
              <a:rPr lang="sk-SK" dirty="0" smtClean="0"/>
              <a:t> prosby a modlitby Petra (príchod do Leštín cez hory, ďakovanie Bohu na konci románu);</a:t>
            </a:r>
          </a:p>
          <a:p>
            <a:pPr marL="90488" indent="46038"/>
            <a:r>
              <a:rPr lang="sk-SK" dirty="0" smtClean="0"/>
              <a:t> pokora Magdalény – dokázala znášať všetku krutosť od Jana.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642910" y="857232"/>
            <a:ext cx="27430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VPLYV BIBLIE:</a:t>
            </a:r>
            <a:endParaRPr lang="sk-SK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172" name="Picture 4" descr="SÃºvisiaci obrÃ¡z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500042"/>
            <a:ext cx="2675581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928794" y="2428868"/>
            <a:ext cx="526618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ĎAKUJEM </a:t>
            </a:r>
          </a:p>
          <a:p>
            <a:pPr algn="ctr"/>
            <a:r>
              <a:rPr lang="sk-SK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ZA</a:t>
            </a:r>
          </a:p>
          <a:p>
            <a:pPr algn="ctr"/>
            <a:r>
              <a:rPr lang="sk-SK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POZORNOSŤ</a:t>
            </a:r>
            <a:endParaRPr lang="sk-SK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8" name="Picture 4" descr="VÃ½sledok vyhÄ¾adÃ¡vania obrÃ¡zkov pre dopyt tri gaÅ¡tanovÃ© ko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14338"/>
            <a:ext cx="9696435" cy="7272326"/>
          </a:xfrm>
          <a:prstGeom prst="rect">
            <a:avLst/>
          </a:prstGeom>
          <a:noFill/>
        </p:spPr>
      </p:pic>
      <p:sp>
        <p:nvSpPr>
          <p:cNvPr id="7" name="Obdĺžnik 6"/>
          <p:cNvSpPr/>
          <p:nvPr/>
        </p:nvSpPr>
        <p:spPr>
          <a:xfrm>
            <a:off x="68203" y="2551837"/>
            <a:ext cx="90075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Margita </a:t>
            </a:r>
            <a:r>
              <a:rPr lang="sk-SK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Figuli</a:t>
            </a:r>
            <a:endParaRPr lang="sk-SK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sk-SK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TRI GAŠTANOVÉ KONE</a:t>
            </a:r>
            <a:endParaRPr lang="sk-SK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57488" y="2714620"/>
            <a:ext cx="5643602" cy="340213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k-SK" sz="2200" dirty="0" smtClean="0"/>
              <a:t>narodila sa na Orave (Vyšný Kubín, v tom istom dome ako P. O. Hviezdoslav);</a:t>
            </a:r>
          </a:p>
          <a:p>
            <a:pPr>
              <a:buFontTx/>
              <a:buChar char="-"/>
            </a:pPr>
            <a:r>
              <a:rPr lang="sk-SK" sz="2200" dirty="0" smtClean="0"/>
              <a:t>pracovala aj ako anglická korešpondentka v banke v BA;</a:t>
            </a:r>
          </a:p>
          <a:p>
            <a:pPr>
              <a:buFontTx/>
              <a:buChar char="-"/>
            </a:pPr>
            <a:r>
              <a:rPr lang="sk-SK" sz="2200" dirty="0" smtClean="0"/>
              <a:t>prispievala do časopisov;</a:t>
            </a:r>
          </a:p>
          <a:p>
            <a:pPr>
              <a:buFontTx/>
              <a:buChar char="-"/>
            </a:pPr>
            <a:r>
              <a:rPr lang="sk-SK" sz="2200" dirty="0" smtClean="0"/>
              <a:t>inšpiráciu čerpala z rodnej Oravy;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8194" name="Picture 2" descr="SÃºvisiaci obrÃ¡z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928670"/>
            <a:ext cx="1905000" cy="2228850"/>
          </a:xfrm>
          <a:prstGeom prst="rect">
            <a:avLst/>
          </a:prstGeom>
          <a:noFill/>
        </p:spPr>
      </p:pic>
      <p:pic>
        <p:nvPicPr>
          <p:cNvPr id="8196" name="Picture 4" descr="VÃ½sledok vyhÄ¾adÃ¡vania obrÃ¡zkov pre dopyt margita Figul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286124"/>
            <a:ext cx="1905000" cy="2524126"/>
          </a:xfrm>
          <a:prstGeom prst="rect">
            <a:avLst/>
          </a:prstGeom>
          <a:noFill/>
        </p:spPr>
      </p:pic>
      <p:sp>
        <p:nvSpPr>
          <p:cNvPr id="8" name="Obdĺžnik 7"/>
          <p:cNvSpPr/>
          <p:nvPr/>
        </p:nvSpPr>
        <p:spPr>
          <a:xfrm>
            <a:off x="3643306" y="642918"/>
            <a:ext cx="41040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Margita </a:t>
            </a:r>
          </a:p>
          <a:p>
            <a:pPr algn="ctr"/>
            <a:r>
              <a:rPr lang="sk-SK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figuli</a:t>
            </a:r>
            <a:endParaRPr lang="sk-SK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500034" y="6072206"/>
            <a:ext cx="814393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 (* </a:t>
            </a:r>
            <a:r>
              <a:rPr lang="sk-SK" dirty="0">
                <a:solidFill>
                  <a:schemeClr val="tx1"/>
                </a:solidFill>
                <a:hlinkClick r:id="rId4" tooltip="2. október"/>
              </a:rPr>
              <a:t>2. október</a:t>
            </a:r>
            <a:r>
              <a:rPr lang="sk-SK" dirty="0">
                <a:solidFill>
                  <a:schemeClr val="tx1"/>
                </a:solidFill>
              </a:rPr>
              <a:t> </a:t>
            </a:r>
            <a:r>
              <a:rPr lang="sk-SK" dirty="0">
                <a:solidFill>
                  <a:schemeClr val="tx1"/>
                </a:solidFill>
                <a:hlinkClick r:id="rId5" tooltip="1909"/>
              </a:rPr>
              <a:t>1909</a:t>
            </a:r>
            <a:r>
              <a:rPr lang="sk-SK" dirty="0">
                <a:solidFill>
                  <a:schemeClr val="tx1"/>
                </a:solidFill>
              </a:rPr>
              <a:t>, </a:t>
            </a:r>
            <a:r>
              <a:rPr lang="sk-SK" dirty="0">
                <a:solidFill>
                  <a:schemeClr val="tx1"/>
                </a:solidFill>
                <a:hlinkClick r:id="rId6" tooltip="Vyšný Kubín"/>
              </a:rPr>
              <a:t>Vyšný Kubín</a:t>
            </a:r>
            <a:r>
              <a:rPr lang="sk-SK" dirty="0">
                <a:solidFill>
                  <a:schemeClr val="tx1"/>
                </a:solidFill>
              </a:rPr>
              <a:t> – † </a:t>
            </a:r>
            <a:r>
              <a:rPr lang="sk-SK" dirty="0">
                <a:solidFill>
                  <a:schemeClr val="tx1"/>
                </a:solidFill>
                <a:hlinkClick r:id="rId7" tooltip="27. marec"/>
              </a:rPr>
              <a:t>27. marec</a:t>
            </a:r>
            <a:r>
              <a:rPr lang="sk-SK" dirty="0">
                <a:solidFill>
                  <a:schemeClr val="tx1"/>
                </a:solidFill>
              </a:rPr>
              <a:t> </a:t>
            </a:r>
            <a:r>
              <a:rPr lang="sk-SK" dirty="0">
                <a:solidFill>
                  <a:schemeClr val="tx1"/>
                </a:solidFill>
                <a:hlinkClick r:id="rId8" tooltip="1995"/>
              </a:rPr>
              <a:t>1995</a:t>
            </a:r>
            <a:r>
              <a:rPr lang="sk-SK" dirty="0">
                <a:solidFill>
                  <a:schemeClr val="tx1"/>
                </a:solidFill>
              </a:rPr>
              <a:t>, </a:t>
            </a:r>
            <a:r>
              <a:rPr lang="sk-SK" dirty="0">
                <a:solidFill>
                  <a:schemeClr val="tx1"/>
                </a:solidFill>
                <a:hlinkClick r:id="rId9" tooltip="Bratislava"/>
              </a:rPr>
              <a:t>Bratislava</a:t>
            </a:r>
            <a:r>
              <a:rPr lang="sk-SK" dirty="0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2786050" y="642918"/>
            <a:ext cx="3379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TVORBA</a:t>
            </a:r>
            <a:endParaRPr lang="sk-SK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2" descr="http://i37.tinypic.com/eepns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71678"/>
            <a:ext cx="2214578" cy="3328831"/>
          </a:xfrm>
          <a:prstGeom prst="rect">
            <a:avLst/>
          </a:prstGeom>
          <a:noFill/>
        </p:spPr>
      </p:pic>
      <p:pic>
        <p:nvPicPr>
          <p:cNvPr id="6" name="Picture 6" descr="http://www.webareal.sk/fotky5744/fotos/_vyr_12392pokuse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071678"/>
            <a:ext cx="2304256" cy="3440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://www.aha-antikvariat.sk/fotky12973/fotos/_vyrn_10825baby-reto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143116"/>
            <a:ext cx="1944216" cy="3235238"/>
          </a:xfrm>
          <a:prstGeom prst="rect">
            <a:avLst/>
          </a:prstGeom>
          <a:noFill/>
        </p:spPr>
      </p:pic>
      <p:sp>
        <p:nvSpPr>
          <p:cNvPr id="8" name="Obdĺžnik 7"/>
          <p:cNvSpPr/>
          <p:nvPr/>
        </p:nvSpPr>
        <p:spPr>
          <a:xfrm>
            <a:off x="6500826" y="5643578"/>
            <a:ext cx="200026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štvorzväzkový román</a:t>
            </a:r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3500430" y="5643578"/>
            <a:ext cx="200026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zbierka noviel</a:t>
            </a:r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714348" y="5643578"/>
            <a:ext cx="200026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lyrizovaná novela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Šípka doprava 3"/>
          <p:cNvSpPr/>
          <p:nvPr/>
        </p:nvSpPr>
        <p:spPr>
          <a:xfrm>
            <a:off x="1071538" y="2357430"/>
            <a:ext cx="6786610" cy="15001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hlinkClick r:id="rId2"/>
              </a:rPr>
              <a:t>https://www.youtube.com/watch?v=MlGNaLZzTtw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2928926" y="642918"/>
            <a:ext cx="3500462" cy="3357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/>
              <a:t>Literárny druh</a:t>
            </a:r>
            <a:endParaRPr lang="sk-SK" sz="2400" dirty="0" smtClean="0"/>
          </a:p>
          <a:p>
            <a:pPr algn="ctr"/>
            <a:r>
              <a:rPr lang="sk-SK" sz="2400" b="1" dirty="0" smtClean="0"/>
              <a:t>Literárna forma</a:t>
            </a:r>
            <a:endParaRPr lang="sk-SK" sz="2400" dirty="0" smtClean="0"/>
          </a:p>
          <a:p>
            <a:pPr algn="ctr"/>
            <a:r>
              <a:rPr lang="sk-SK" sz="2400" b="1" dirty="0" smtClean="0"/>
              <a:t>Literárny žáner</a:t>
            </a:r>
            <a:endParaRPr lang="sk-SK" sz="2400" dirty="0" smtClean="0"/>
          </a:p>
          <a:p>
            <a:pPr algn="ctr"/>
            <a:r>
              <a:rPr lang="sk-SK" sz="2400" b="1" dirty="0" smtClean="0"/>
              <a:t>Literárny smer</a:t>
            </a:r>
            <a:endParaRPr lang="sk-SK" sz="2400" dirty="0" smtClean="0"/>
          </a:p>
          <a:p>
            <a:pPr algn="ctr"/>
            <a:r>
              <a:rPr lang="sk-SK" sz="2400" b="1" dirty="0" smtClean="0"/>
              <a:t>Téma</a:t>
            </a:r>
            <a:endParaRPr lang="sk-SK" sz="2400" dirty="0" smtClean="0"/>
          </a:p>
          <a:p>
            <a:pPr algn="ctr"/>
            <a:r>
              <a:rPr lang="sk-SK" sz="2400" b="1" dirty="0" smtClean="0"/>
              <a:t>Hlavná myšlienka</a:t>
            </a:r>
            <a:endParaRPr lang="sk-SK" sz="2400" dirty="0"/>
          </a:p>
        </p:txBody>
      </p:sp>
      <p:pic>
        <p:nvPicPr>
          <p:cNvPr id="31746" name="Picture 2" descr="VÃ½sledok vyhÄ¾adÃ¡vania obrÃ¡zkov pre dopyt tri gaÅ¡tanovÃ© ko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4123"/>
            <a:ext cx="9144000" cy="2834641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6715140" y="1214422"/>
            <a:ext cx="195293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sk-SK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571472" y="1500174"/>
            <a:ext cx="195293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sk-SK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642910" y="500042"/>
            <a:ext cx="7715304" cy="3643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400" b="1" dirty="0" smtClean="0"/>
              <a:t>Literárny druh</a:t>
            </a:r>
            <a:r>
              <a:rPr lang="sk-SK" sz="2400" dirty="0" smtClean="0"/>
              <a:t> - epika </a:t>
            </a:r>
          </a:p>
          <a:p>
            <a:r>
              <a:rPr lang="sk-SK" sz="2400" b="1" dirty="0" smtClean="0"/>
              <a:t>Literárna forma </a:t>
            </a:r>
            <a:r>
              <a:rPr lang="sk-SK" sz="2400" dirty="0" smtClean="0"/>
              <a:t>- próza</a:t>
            </a:r>
          </a:p>
          <a:p>
            <a:r>
              <a:rPr lang="sk-SK" sz="2400" b="1" dirty="0" smtClean="0"/>
              <a:t>Literárny žáner </a:t>
            </a:r>
            <a:r>
              <a:rPr lang="sk-SK" sz="2400" dirty="0" smtClean="0"/>
              <a:t>- novela</a:t>
            </a:r>
          </a:p>
          <a:p>
            <a:r>
              <a:rPr lang="sk-SK" sz="2400" b="1" dirty="0" smtClean="0"/>
              <a:t>Literárny smer </a:t>
            </a:r>
            <a:r>
              <a:rPr lang="sk-SK" sz="2400" dirty="0" smtClean="0"/>
              <a:t>- lyrizovaná próza (naturizmus)</a:t>
            </a:r>
          </a:p>
          <a:p>
            <a:r>
              <a:rPr lang="sk-SK" sz="2400" b="1" dirty="0" smtClean="0"/>
              <a:t>Téma -</a:t>
            </a:r>
            <a:r>
              <a:rPr lang="sk-SK" sz="2400" dirty="0" smtClean="0"/>
              <a:t> Príbeh lásky dvoch mužov k jednej žene.</a:t>
            </a:r>
          </a:p>
          <a:p>
            <a:r>
              <a:rPr lang="sk-SK" sz="2400" b="1" dirty="0" smtClean="0"/>
              <a:t>Hlavná myšlienka - </a:t>
            </a:r>
            <a:r>
              <a:rPr lang="sk-SK" sz="2400" dirty="0" smtClean="0"/>
              <a:t>Iba húževnatosťou, vytrvalosťou a čestnosťou môžeme dosiahnuť svoj   cieľ.</a:t>
            </a:r>
          </a:p>
          <a:p>
            <a:r>
              <a:rPr lang="sk-SK" sz="2400" dirty="0" smtClean="0"/>
              <a:t>Láska prekoná všetky prekážky. </a:t>
            </a:r>
            <a:endParaRPr lang="sk-SK" sz="2400" dirty="0"/>
          </a:p>
        </p:txBody>
      </p:sp>
      <p:pic>
        <p:nvPicPr>
          <p:cNvPr id="31746" name="Picture 2" descr="VÃ½sledok vyhÄ¾adÃ¡vania obrÃ¡zkov pre dopyt tri gaÅ¡tanovÃ© ko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4123"/>
            <a:ext cx="9144000" cy="2834641"/>
          </a:xfrm>
          <a:prstGeom prst="rect">
            <a:avLst/>
          </a:prstGeom>
          <a:noFill/>
        </p:spPr>
      </p:pic>
      <p:sp>
        <p:nvSpPr>
          <p:cNvPr id="7" name="Obdĺžnik 6"/>
          <p:cNvSpPr/>
          <p:nvPr/>
        </p:nvSpPr>
        <p:spPr>
          <a:xfrm>
            <a:off x="7429520" y="500042"/>
            <a:ext cx="5886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  <a:endParaRPr lang="sk-SK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500034" y="1643050"/>
            <a:ext cx="814393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3725" indent="-457200">
              <a:lnSpc>
                <a:spcPct val="250000"/>
              </a:lnSpc>
              <a:buFont typeface="Arial" pitchFamily="34" charset="0"/>
              <a:buChar char="•"/>
            </a:pPr>
            <a:r>
              <a:rPr lang="sk-SK" sz="2000" b="1" dirty="0" smtClean="0"/>
              <a:t>dobré</a:t>
            </a:r>
            <a:r>
              <a:rPr lang="sk-SK" sz="2000" dirty="0" smtClean="0"/>
              <a:t> </a:t>
            </a:r>
            <a:r>
              <a:rPr lang="sk-SK" sz="2000" b="1" dirty="0" smtClean="0"/>
              <a:t>a zlé postavy (</a:t>
            </a:r>
            <a:r>
              <a:rPr lang="sk-SK" sz="2000" b="1" dirty="0" err="1" smtClean="0"/>
              <a:t>a,e</a:t>
            </a:r>
            <a:r>
              <a:rPr lang="sk-SK" sz="2000" b="1" dirty="0" smtClean="0"/>
              <a:t>)</a:t>
            </a:r>
            <a:endParaRPr lang="sk-SK" sz="2000" dirty="0" smtClean="0">
              <a:solidFill>
                <a:schemeClr val="accent1"/>
              </a:solidFill>
            </a:endParaRPr>
          </a:p>
          <a:p>
            <a:pPr marL="593725" indent="-457200">
              <a:lnSpc>
                <a:spcPct val="250000"/>
              </a:lnSpc>
              <a:buFont typeface="Arial" pitchFamily="34" charset="0"/>
              <a:buChar char="•"/>
            </a:pPr>
            <a:r>
              <a:rPr lang="sk-SK" sz="2000" b="1" dirty="0" smtClean="0"/>
              <a:t>rozprávkovosť (d)</a:t>
            </a:r>
            <a:endParaRPr lang="sk-SK" sz="2000" dirty="0" smtClean="0"/>
          </a:p>
          <a:p>
            <a:pPr marL="593725" indent="-457200">
              <a:lnSpc>
                <a:spcPct val="250000"/>
              </a:lnSpc>
              <a:buFont typeface="Arial" pitchFamily="34" charset="0"/>
              <a:buChar char="•"/>
            </a:pPr>
            <a:r>
              <a:rPr lang="sk-SK" sz="2000" b="1" dirty="0" smtClean="0"/>
              <a:t>magické číslo 3 (d)</a:t>
            </a:r>
            <a:endParaRPr lang="sk-SK" sz="2000" dirty="0" smtClean="0"/>
          </a:p>
          <a:p>
            <a:pPr marL="593725" indent="-457200">
              <a:lnSpc>
                <a:spcPct val="250000"/>
              </a:lnSpc>
              <a:buFont typeface="Arial" pitchFamily="34" charset="0"/>
              <a:buChar char="•"/>
            </a:pPr>
            <a:r>
              <a:rPr lang="sk-SK" sz="2000" b="1" dirty="0" err="1" smtClean="0"/>
              <a:t>lyrizácia</a:t>
            </a:r>
            <a:r>
              <a:rPr lang="sk-SK" sz="2000" b="1" dirty="0" smtClean="0"/>
              <a:t> textu</a:t>
            </a:r>
            <a:r>
              <a:rPr lang="sk-SK" sz="2000" dirty="0" smtClean="0"/>
              <a:t> </a:t>
            </a:r>
            <a:r>
              <a:rPr lang="sk-SK" sz="2000" b="1" dirty="0" smtClean="0"/>
              <a:t>(</a:t>
            </a:r>
            <a:r>
              <a:rPr lang="sk-SK" sz="2000" b="1" dirty="0" err="1" smtClean="0"/>
              <a:t>k,l</a:t>
            </a:r>
            <a:r>
              <a:rPr lang="sk-SK" sz="2000" b="1" dirty="0" smtClean="0"/>
              <a:t>)</a:t>
            </a:r>
          </a:p>
          <a:p>
            <a:pPr marL="593725" indent="-457200">
              <a:lnSpc>
                <a:spcPct val="250000"/>
              </a:lnSpc>
              <a:buFont typeface="Arial" pitchFamily="34" charset="0"/>
              <a:buChar char="•"/>
            </a:pPr>
            <a:r>
              <a:rPr lang="sk-SK" sz="2000" dirty="0" smtClean="0"/>
              <a:t> </a:t>
            </a:r>
            <a:r>
              <a:rPr lang="sk-SK" sz="2000" b="1" dirty="0" smtClean="0"/>
              <a:t>folklórny jazyk</a:t>
            </a:r>
            <a:endParaRPr lang="sk-SK" sz="2000" dirty="0" smtClean="0"/>
          </a:p>
        </p:txBody>
      </p:sp>
      <p:sp>
        <p:nvSpPr>
          <p:cNvPr id="7" name="Obdĺžnik 6"/>
          <p:cNvSpPr/>
          <p:nvPr/>
        </p:nvSpPr>
        <p:spPr>
          <a:xfrm>
            <a:off x="857224" y="714356"/>
            <a:ext cx="555152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Znaky naturizmu </a:t>
            </a:r>
          </a:p>
          <a:p>
            <a:pPr algn="ctr"/>
            <a:r>
              <a:rPr lang="sk-SK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 diele Tri </a:t>
            </a:r>
            <a:r>
              <a:rPr lang="sk-SK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gaŠtanovÉ</a:t>
            </a:r>
            <a:r>
              <a:rPr lang="sk-SK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kone</a:t>
            </a:r>
            <a:endParaRPr lang="sk-SK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2290" name="Picture 2" descr="VÃ½sledok vyhÄ¾adÃ¡vania obrÃ¡zkov pre dopyt 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571744"/>
            <a:ext cx="4298947" cy="2436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428596" y="1643050"/>
            <a:ext cx="8286808" cy="47149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500034" y="1643050"/>
            <a:ext cx="814393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42863"/>
            <a:r>
              <a:rPr lang="sk-SK" sz="2000" dirty="0" smtClean="0">
                <a:solidFill>
                  <a:schemeClr val="accent1"/>
                </a:solidFill>
              </a:rPr>
              <a:t> </a:t>
            </a:r>
            <a:r>
              <a:rPr lang="sk-SK" b="1" dirty="0" smtClean="0"/>
              <a:t>dobré</a:t>
            </a:r>
            <a:r>
              <a:rPr lang="sk-SK" dirty="0" smtClean="0"/>
              <a:t> (Peter, Magdaléna, Magdalénin otec a </a:t>
            </a:r>
            <a:r>
              <a:rPr lang="sk-SK" b="1" dirty="0" smtClean="0"/>
              <a:t>zlé postavy </a:t>
            </a:r>
            <a:r>
              <a:rPr lang="sk-SK" dirty="0" smtClean="0"/>
              <a:t>(Ján </a:t>
            </a:r>
            <a:r>
              <a:rPr lang="sk-SK" dirty="0" err="1" smtClean="0"/>
              <a:t>Zápotočný</a:t>
            </a:r>
            <a:r>
              <a:rPr lang="sk-SK" dirty="0" smtClean="0"/>
              <a:t>, Magdalénina matka);</a:t>
            </a:r>
          </a:p>
          <a:p>
            <a:pPr marL="179388" indent="-42863"/>
            <a:endParaRPr lang="sk-SK" dirty="0" smtClean="0"/>
          </a:p>
          <a:p>
            <a:pPr marL="179388" indent="-42863"/>
            <a:r>
              <a:rPr lang="sk-SK" b="1" dirty="0" smtClean="0"/>
              <a:t>rozprávkovosť</a:t>
            </a:r>
            <a:r>
              <a:rPr lang="sk-SK" dirty="0" smtClean="0"/>
              <a:t> (dobro víťazí nad zlom,</a:t>
            </a: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 Peter musí splniť úlohu, aby dosiahol vytýčený cieľ</a:t>
            </a:r>
            <a:r>
              <a:rPr lang="sk-SK" u="sng" dirty="0" smtClean="0"/>
              <a:t>)</a:t>
            </a:r>
            <a:r>
              <a:rPr lang="sk-SK" dirty="0" smtClean="0"/>
              <a:t>, </a:t>
            </a:r>
          </a:p>
          <a:p>
            <a:pPr marL="179388" indent="-42863"/>
            <a:endParaRPr lang="sk-SK" dirty="0" smtClean="0"/>
          </a:p>
          <a:p>
            <a:pPr marL="179388" indent="-42863"/>
            <a:r>
              <a:rPr lang="sk-SK" dirty="0" smtClean="0"/>
              <a:t> </a:t>
            </a:r>
            <a:r>
              <a:rPr lang="sk-SK" b="1" dirty="0" smtClean="0"/>
              <a:t>magické číslo 3 </a:t>
            </a:r>
            <a:r>
              <a:rPr lang="sk-SK" dirty="0" smtClean="0"/>
              <a:t>(hlavné postavy; kone; sľuby – usadiť sa, nadobudnúť </a:t>
            </a:r>
            <a:r>
              <a:rPr lang="sk-SK" dirty="0" err="1" smtClean="0"/>
              <a:t>majetok+postaviť</a:t>
            </a:r>
            <a:r>
              <a:rPr lang="sk-SK" dirty="0" smtClean="0"/>
              <a:t> dom, prísť na 3 gaštan. koňoch; traja pytači);</a:t>
            </a:r>
          </a:p>
          <a:p>
            <a:pPr marL="179388" indent="-42863"/>
            <a:endParaRPr lang="sk-SK" dirty="0" smtClean="0"/>
          </a:p>
          <a:p>
            <a:pPr marL="179388" indent="-42863"/>
            <a:r>
              <a:rPr lang="sk-SK" b="1" dirty="0" err="1" smtClean="0"/>
              <a:t>lyrizácia</a:t>
            </a:r>
            <a:r>
              <a:rPr lang="sk-SK" b="1" dirty="0" smtClean="0"/>
              <a:t> textu- </a:t>
            </a:r>
            <a:r>
              <a:rPr lang="sk-SK" dirty="0" smtClean="0"/>
              <a:t>využívanie lyrických prostriedkov v epickom texte</a:t>
            </a:r>
          </a:p>
          <a:p>
            <a:pPr marL="179388" indent="-42863"/>
            <a:r>
              <a:rPr lang="sk-SK" dirty="0" smtClean="0"/>
              <a:t>Peter sa neviaže k pôde, skupuje a obchoduje s drevom, je spätý s prírodou. Prezývaný je aj Tulák – nemá stály domov, stále je preč.</a:t>
            </a:r>
          </a:p>
          <a:p>
            <a:pPr marL="179388" indent="-42863"/>
            <a:endParaRPr lang="sk-SK" dirty="0" smtClean="0"/>
          </a:p>
          <a:p>
            <a:pPr marL="179388" indent="-42863"/>
            <a:r>
              <a:rPr lang="sk-SK" b="1" dirty="0" smtClean="0"/>
              <a:t>folklórny jazyk </a:t>
            </a:r>
            <a:r>
              <a:rPr lang="sk-SK" dirty="0" smtClean="0"/>
              <a:t>(ale nie je taký výrazný ako u iných predstaviteľov);</a:t>
            </a:r>
          </a:p>
          <a:p>
            <a:pPr marL="179388" indent="-42863"/>
            <a:r>
              <a:rPr lang="sk-SK" sz="2000" dirty="0" smtClean="0"/>
              <a:t> </a:t>
            </a:r>
          </a:p>
        </p:txBody>
      </p:sp>
      <p:sp>
        <p:nvSpPr>
          <p:cNvPr id="7" name="Obdĺžnik 6"/>
          <p:cNvSpPr/>
          <p:nvPr/>
        </p:nvSpPr>
        <p:spPr>
          <a:xfrm>
            <a:off x="857224" y="714356"/>
            <a:ext cx="555152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Znaky naturizmu </a:t>
            </a:r>
          </a:p>
          <a:p>
            <a:pPr algn="ctr"/>
            <a:r>
              <a:rPr lang="sk-SK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 diele Tri </a:t>
            </a:r>
            <a:r>
              <a:rPr lang="sk-SK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gaŠtanovÉ</a:t>
            </a:r>
            <a:r>
              <a:rPr lang="sk-SK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kone</a:t>
            </a:r>
            <a:endParaRPr lang="sk-SK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362</TotalTime>
  <Words>511</Words>
  <Application>Microsoft Office PowerPoint</Application>
  <PresentationFormat>Prezentácia na obrazovke (4:3)</PresentationFormat>
  <Paragraphs>114</Paragraphs>
  <Slides>18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5" baseType="lpstr">
      <vt:lpstr>Arabic Typesetting</vt:lpstr>
      <vt:lpstr>Arial</vt:lpstr>
      <vt:lpstr>Calibri</vt:lpstr>
      <vt:lpstr>Times New Roman</vt:lpstr>
      <vt:lpstr>Verdana</vt:lpstr>
      <vt:lpstr>Wingdings 2</vt:lpstr>
      <vt:lpstr>Aspekt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HP</dc:creator>
  <cp:lastModifiedBy>Jana Kroková</cp:lastModifiedBy>
  <cp:revision>25</cp:revision>
  <dcterms:created xsi:type="dcterms:W3CDTF">2019-02-10T18:16:09Z</dcterms:created>
  <dcterms:modified xsi:type="dcterms:W3CDTF">2021-01-31T17:31:22Z</dcterms:modified>
</cp:coreProperties>
</file>