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67" r:id="rId4"/>
    <p:sldId id="269" r:id="rId5"/>
    <p:sldId id="270" r:id="rId6"/>
    <p:sldId id="268" r:id="rId7"/>
    <p:sldId id="273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3" r:id="rId16"/>
    <p:sldId id="275" r:id="rId17"/>
    <p:sldId id="276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smtClean="0"/>
              <a:t>Upravte štýl predlohy podnadpisov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7428406" cy="1828800"/>
          </a:xfrm>
        </p:spPr>
        <p:txBody>
          <a:bodyPr rtlCol="0">
            <a:noAutofit/>
          </a:bodyPr>
          <a:lstStyle/>
          <a:p>
            <a:pPr rtl="0"/>
            <a:r>
              <a:rPr lang="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Daidalos a Ikaros</a:t>
            </a:r>
            <a:endParaRPr lang="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k" sz="2800" b="1" dirty="0" smtClean="0"/>
              <a:t>Grécka báj</a:t>
            </a:r>
            <a:endParaRPr lang="sk" sz="28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Ako sa volala bohyňa, ktorá zachránila </a:t>
            </a:r>
            <a:r>
              <a:rPr lang="sk-SK" b="1" dirty="0" err="1" smtClean="0"/>
              <a:t>Talóa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Aténa 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 err="1"/>
              <a:t>Aneta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Adela</a:t>
            </a:r>
          </a:p>
          <a:p>
            <a:endParaRPr lang="sk-SK" dirty="0"/>
          </a:p>
          <a:p>
            <a:pPr marL="0" lvl="0" indent="0">
              <a:buNone/>
            </a:pPr>
            <a:r>
              <a:rPr lang="sk-SK" b="1" dirty="0"/>
              <a:t>Prečo musel </a:t>
            </a:r>
            <a:r>
              <a:rPr lang="sk-SK" b="1" dirty="0" err="1"/>
              <a:t>Daidalos</a:t>
            </a:r>
            <a:r>
              <a:rPr lang="sk-SK" b="1" dirty="0"/>
              <a:t> ujsť z rodného mesta?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kradol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sa chcel presláviť aj inde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zabil </a:t>
            </a:r>
            <a:r>
              <a:rPr lang="sk-SK" dirty="0" err="1" smtClean="0"/>
              <a:t>Talóa</a:t>
            </a: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3" y="1648496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1" y="5348787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bohyna at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53" y="995966"/>
            <a:ext cx="3421286" cy="34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bohyna ate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37" y="3242222"/>
            <a:ext cx="2715358" cy="3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Kde našli </a:t>
            </a:r>
            <a:r>
              <a:rPr lang="sk-SK" b="1" dirty="0" err="1"/>
              <a:t>Daidalos</a:t>
            </a:r>
            <a:r>
              <a:rPr lang="sk-SK" b="1" dirty="0"/>
              <a:t> a </a:t>
            </a:r>
            <a:r>
              <a:rPr lang="sk-SK" b="1" dirty="0" err="1"/>
              <a:t>Ikaros</a:t>
            </a:r>
            <a:r>
              <a:rPr lang="sk-SK" b="1" dirty="0"/>
              <a:t> útočisko?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Sicílii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Kréte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na Rodose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lvl="0" indent="0">
              <a:buNone/>
            </a:pPr>
            <a:r>
              <a:rPr lang="sk-SK" b="1" dirty="0"/>
              <a:t>Ako mal </a:t>
            </a:r>
            <a:r>
              <a:rPr lang="sk-SK" b="1" dirty="0" err="1"/>
              <a:t>Ikaros</a:t>
            </a:r>
            <a:r>
              <a:rPr lang="sk-SK" b="1" dirty="0"/>
              <a:t> letieť ponad more?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radšej vyššie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ani vysoko, ani nízko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radšej nižšie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02" y="2190714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15" y="4846511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kréta kreslená 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1638486"/>
            <a:ext cx="5944264" cy="23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let ik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09" y="1974379"/>
            <a:ext cx="3795787" cy="46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Vyber synonymum k slovu </a:t>
            </a:r>
            <a:r>
              <a:rPr lang="sk-SK" b="1" i="1" dirty="0" smtClean="0"/>
              <a:t>labyrint</a:t>
            </a:r>
            <a:r>
              <a:rPr lang="sk-SK" b="1" dirty="0"/>
              <a:t>.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laboratórium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hlavolam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bludisko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lvl="0" indent="0">
              <a:buNone/>
            </a:pPr>
            <a:r>
              <a:rPr lang="sk-SK" b="1" dirty="0"/>
              <a:t>Odkiaľ pozorovali grécki bohovia bežných smrteľníkov?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Olympu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Olivovej hory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 Albánska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8" y="2768958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4267296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minotaurus laby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3" y="1184968"/>
            <a:ext cx="4323929" cy="22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kreslená hora oly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69" y="4295254"/>
            <a:ext cx="3665019" cy="24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657" y="1262130"/>
            <a:ext cx="6056803" cy="471957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sk-SK" b="1" dirty="0"/>
              <a:t>Ako môžeme pomenovať vlastnosť, ktorá priviedla </a:t>
            </a:r>
            <a:r>
              <a:rPr lang="sk-SK" b="1" dirty="0" err="1"/>
              <a:t>Daidala</a:t>
            </a:r>
            <a:r>
              <a:rPr lang="sk-SK" b="1" dirty="0"/>
              <a:t> k vražde synovca?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 smtClean="0"/>
              <a:t>chamtivosť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zbabelosť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závisť</a:t>
            </a:r>
          </a:p>
          <a:p>
            <a:pPr marL="0" indent="0">
              <a:buNone/>
            </a:pPr>
            <a:endParaRPr lang="sk-SK" dirty="0"/>
          </a:p>
          <a:p>
            <a:pPr marL="0" lvl="0" indent="0">
              <a:buNone/>
            </a:pPr>
            <a:r>
              <a:rPr lang="sk-SK" b="1" dirty="0"/>
              <a:t>Prečo sa ostrov </a:t>
            </a:r>
            <a:r>
              <a:rPr lang="sk-SK" b="1" dirty="0" err="1"/>
              <a:t>Ikaria</a:t>
            </a:r>
            <a:r>
              <a:rPr lang="sk-SK" b="1" dirty="0"/>
              <a:t> volá po </a:t>
            </a:r>
            <a:r>
              <a:rPr lang="sk-SK" b="1" dirty="0" err="1"/>
              <a:t>Ikarovi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sa tam narodil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tam študoval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lebo je tam pochovaný</a:t>
            </a:r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1" y="2897580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08" y="5348787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406460" y="2180876"/>
            <a:ext cx="5390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b="1" dirty="0"/>
              <a:t>Čo rozumieš pod pojmom </a:t>
            </a:r>
            <a:r>
              <a:rPr lang="sk-SK" sz="2400" b="1" i="1" dirty="0"/>
              <a:t>ukrytý pred ľudskými zrakmi </a:t>
            </a:r>
            <a:r>
              <a:rPr lang="sk-SK" sz="2400" b="1" dirty="0"/>
              <a:t>?</a:t>
            </a:r>
            <a:endParaRPr lang="sk-SK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potajomky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naslepo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/>
              <a:t>nápadne</a:t>
            </a:r>
          </a:p>
          <a:p>
            <a:endParaRPr lang="sk-SK" sz="2400" dirty="0"/>
          </a:p>
        </p:txBody>
      </p:sp>
      <p:pic>
        <p:nvPicPr>
          <p:cNvPr id="7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76" y="2979124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/>
              <a:t>Kde ušiel </a:t>
            </a:r>
            <a:r>
              <a:rPr lang="sk-SK" b="1" dirty="0" err="1"/>
              <a:t>Daidalos</a:t>
            </a:r>
            <a:r>
              <a:rPr lang="sk-SK" b="1" dirty="0"/>
              <a:t> po smrti </a:t>
            </a:r>
            <a:r>
              <a:rPr lang="sk-SK" b="1" dirty="0" err="1" smtClean="0"/>
              <a:t>Ikara</a:t>
            </a:r>
            <a:r>
              <a:rPr lang="sk-SK" b="1" dirty="0" smtClean="0"/>
              <a:t>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Sicília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Sardínia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Cyprus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Ako sa volá ostrov, kde je pochovaný </a:t>
            </a:r>
            <a:r>
              <a:rPr lang="sk-SK" b="1" dirty="0" err="1"/>
              <a:t>Ikaros</a:t>
            </a:r>
            <a:r>
              <a:rPr lang="sk-SK" b="1" dirty="0"/>
              <a:t>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Kréta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smtClean="0"/>
              <a:t>Sicília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Ikaria</a:t>
            </a: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64" y="1725048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17" y="5452153"/>
            <a:ext cx="905509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ostrov ik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93" y="1262130"/>
            <a:ext cx="3240111" cy="5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218364"/>
            <a:ext cx="10058402" cy="841612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Poznámky do zošita </a:t>
            </a:r>
            <a:r>
              <a:rPr lang="sk-SK" sz="4400" b="1" dirty="0" smtClean="0">
                <a:sym typeface="Wingdings" panose="05000000000000000000" pitchFamily="2" charset="2"/>
              </a:rPr>
              <a:t>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55594"/>
            <a:ext cx="10058400" cy="5008728"/>
          </a:xfrm>
        </p:spPr>
        <p:txBody>
          <a:bodyPr/>
          <a:lstStyle/>
          <a:p>
            <a:r>
              <a:rPr lang="sk-SK" b="1" dirty="0" smtClean="0"/>
              <a:t>Lit. druh: </a:t>
            </a:r>
            <a:r>
              <a:rPr lang="sk-SK" dirty="0" smtClean="0"/>
              <a:t>	epika</a:t>
            </a:r>
          </a:p>
          <a:p>
            <a:r>
              <a:rPr lang="sk-SK" b="1" dirty="0" smtClean="0"/>
              <a:t>Lit. forma: </a:t>
            </a:r>
            <a:r>
              <a:rPr lang="sk-SK" dirty="0" smtClean="0"/>
              <a:t>	próza</a:t>
            </a:r>
          </a:p>
          <a:p>
            <a:r>
              <a:rPr lang="sk-SK" b="1" dirty="0" smtClean="0"/>
              <a:t>Lit. žáner: </a:t>
            </a:r>
            <a:r>
              <a:rPr lang="sk-SK" dirty="0" smtClean="0"/>
              <a:t>	báj</a:t>
            </a:r>
          </a:p>
          <a:p>
            <a:r>
              <a:rPr lang="sk-SK" b="1" dirty="0" smtClean="0"/>
              <a:t>Téma</a:t>
            </a:r>
            <a:r>
              <a:rPr lang="sk-SK" dirty="0" smtClean="0"/>
              <a:t>: 		</a:t>
            </a:r>
            <a:r>
              <a:rPr lang="sk-SK" dirty="0" err="1" smtClean="0"/>
              <a:t>Daidalov</a:t>
            </a:r>
            <a:r>
              <a:rPr lang="sk-SK" dirty="0" smtClean="0"/>
              <a:t> a </a:t>
            </a:r>
            <a:r>
              <a:rPr lang="sk-SK" dirty="0" err="1" smtClean="0"/>
              <a:t>Ikarov</a:t>
            </a:r>
            <a:r>
              <a:rPr lang="sk-SK" dirty="0" smtClean="0"/>
              <a:t> let z Kréty do rodnej zeme. </a:t>
            </a:r>
          </a:p>
          <a:p>
            <a:r>
              <a:rPr lang="sk-SK" b="1" dirty="0" smtClean="0"/>
              <a:t>Hl. myšlienka</a:t>
            </a:r>
            <a:r>
              <a:rPr lang="sk-SK" dirty="0" smtClean="0"/>
              <a:t>: 	Závisť a neposlušnosť budú stále potrestané. </a:t>
            </a:r>
            <a:endParaRPr lang="sk-SK" dirty="0"/>
          </a:p>
        </p:txBody>
      </p:sp>
      <p:pic>
        <p:nvPicPr>
          <p:cNvPr id="3074" name="Picture 2" descr="Výsledok vyhľadávania obrázkov pre dopyt daidalos a ikaros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7" y="4176215"/>
            <a:ext cx="3807726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daidalos a ikaros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237148"/>
            <a:ext cx="3563962" cy="24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200" b="1" dirty="0" smtClean="0"/>
              <a:t>Nájdi v slovníku, čo znamenajú nasledujúce frazeologizmy: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Prometheus</a:t>
            </a:r>
            <a:endParaRPr lang="sk-SK" dirty="0" smtClean="0"/>
          </a:p>
          <a:p>
            <a:r>
              <a:rPr lang="sk-SK" dirty="0" smtClean="0"/>
              <a:t>Achillova päta</a:t>
            </a:r>
          </a:p>
          <a:p>
            <a:r>
              <a:rPr lang="sk-SK" dirty="0" smtClean="0"/>
              <a:t>Damoklov meč</a:t>
            </a:r>
          </a:p>
          <a:p>
            <a:r>
              <a:rPr lang="sk-SK" dirty="0" smtClean="0"/>
              <a:t>Trojský kôň</a:t>
            </a:r>
          </a:p>
          <a:p>
            <a:r>
              <a:rPr lang="sk-SK" dirty="0" err="1" smtClean="0"/>
              <a:t>Pandorina</a:t>
            </a:r>
            <a:r>
              <a:rPr lang="sk-SK" dirty="0" smtClean="0"/>
              <a:t> skrinka</a:t>
            </a:r>
          </a:p>
          <a:p>
            <a:r>
              <a:rPr lang="sk-SK" dirty="0" smtClean="0"/>
              <a:t>Lietať na Pegasovi</a:t>
            </a:r>
          </a:p>
          <a:p>
            <a:r>
              <a:rPr lang="sk-SK" dirty="0" smtClean="0"/>
              <a:t>Silný ako Herkules</a:t>
            </a:r>
          </a:p>
          <a:p>
            <a:r>
              <a:rPr lang="sk-SK" dirty="0" smtClean="0"/>
              <a:t>Sizyfovská práca</a:t>
            </a:r>
          </a:p>
        </p:txBody>
      </p:sp>
      <p:pic>
        <p:nvPicPr>
          <p:cNvPr id="5126" name="Picture 6" descr="Výsledok vyhľadávania obrázkov pre dopyt promet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23" y="1282901"/>
            <a:ext cx="2507411" cy="22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achillova pä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8" y="1742179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damoklov me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7" y="3181008"/>
            <a:ext cx="1595952" cy="31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trojsky k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29" y="3347121"/>
            <a:ext cx="2440215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ok vyhľadávania obrázkov pre dopyt pandorina skrin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34" y="1144549"/>
            <a:ext cx="282702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ok vyhľadávania obrázkov pre dopyt peg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86" y="2596341"/>
            <a:ext cx="3798239" cy="23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ok vyhľadávania obrázkov pre dopyt herkules bá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59" y="35312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ýsledok vyhľadávania obrázkov pre dopyt sizyfovská prá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66" y="4595696"/>
            <a:ext cx="3900834" cy="22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200" b="1" dirty="0" smtClean="0"/>
              <a:t>Nájdi v slovníku, čo znamenajú nasledujúce frazeologizmy: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Panický strach</a:t>
            </a:r>
          </a:p>
          <a:p>
            <a:r>
              <a:rPr lang="sk-SK" dirty="0" smtClean="0"/>
              <a:t>Tantalove muky</a:t>
            </a:r>
          </a:p>
          <a:p>
            <a:r>
              <a:rPr lang="sk-SK" dirty="0" smtClean="0"/>
              <a:t>Gordický uzol</a:t>
            </a:r>
          </a:p>
          <a:p>
            <a:r>
              <a:rPr lang="sk-SK" dirty="0" smtClean="0"/>
              <a:t>Danajský dar</a:t>
            </a:r>
          </a:p>
          <a:p>
            <a:r>
              <a:rPr lang="sk-SK" dirty="0" smtClean="0"/>
              <a:t>Augiášov chliev</a:t>
            </a:r>
          </a:p>
          <a:p>
            <a:r>
              <a:rPr lang="sk-SK" dirty="0" err="1" smtClean="0"/>
              <a:t>Kassandrina</a:t>
            </a:r>
            <a:r>
              <a:rPr lang="sk-SK" dirty="0" smtClean="0"/>
              <a:t> veštba</a:t>
            </a:r>
          </a:p>
          <a:p>
            <a:r>
              <a:rPr lang="sk-SK" dirty="0" err="1" smtClean="0"/>
              <a:t>Ariadnina</a:t>
            </a:r>
            <a:r>
              <a:rPr lang="sk-SK" dirty="0" smtClean="0"/>
              <a:t> niť</a:t>
            </a:r>
          </a:p>
          <a:p>
            <a:r>
              <a:rPr lang="sk-SK" dirty="0" smtClean="0"/>
              <a:t>Prejsť cez rieku </a:t>
            </a:r>
            <a:r>
              <a:rPr lang="sk-SK" dirty="0" err="1" smtClean="0"/>
              <a:t>Sty</a:t>
            </a:r>
            <a:r>
              <a:rPr lang="sk-SK" dirty="0" err="1"/>
              <a:t>x</a:t>
            </a:r>
            <a:endParaRPr lang="sk-SK" dirty="0"/>
          </a:p>
          <a:p>
            <a:endParaRPr lang="sk-SK" dirty="0"/>
          </a:p>
        </p:txBody>
      </p:sp>
      <p:pic>
        <p:nvPicPr>
          <p:cNvPr id="6146" name="Picture 2" descr="Výsledok vyhľadávania obrázkov pre dopyt pan bá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9" y="1367307"/>
            <a:ext cx="2278532" cy="26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tantalove mu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4" y="3867150"/>
            <a:ext cx="3128538" cy="29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gordicky uz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520590"/>
            <a:ext cx="3888319" cy="25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ýsledok vyhľadávania obrázkov pre dopyt danajsky 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40" y="4453137"/>
            <a:ext cx="3875366" cy="23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ýsledok vyhľadávania obrázkov pre dopyt herakles kreslen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/>
        </p:blipFill>
        <p:spPr bwMode="auto">
          <a:xfrm>
            <a:off x="9579625" y="1004408"/>
            <a:ext cx="2062562" cy="28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assandra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04" y="2042913"/>
            <a:ext cx="1796536" cy="38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riadne in Naxos, by Evelyn De Morgan, 18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70" y="4058405"/>
            <a:ext cx="4525806" cy="26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Výsledok vyhľadávania obrázkov pre dopyt prejsť cez rieku sty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87" y="1295758"/>
            <a:ext cx="3219930" cy="40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/>
              <a:t>Grécko</a:t>
            </a:r>
            <a:endParaRPr lang="sk-SK" sz="5400" b="1" dirty="0"/>
          </a:p>
        </p:txBody>
      </p:sp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26" y="4293561"/>
            <a:ext cx="6033974" cy="256443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6" y="1670246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Výsledok vyhľadávania obrázkov pre dopyt grec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1112918"/>
            <a:ext cx="4388431" cy="28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608" y="304800"/>
            <a:ext cx="6191006" cy="121920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/>
              <a:t>Z knihy</a:t>
            </a:r>
            <a:endParaRPr lang="sk-SK" sz="5400" dirty="0"/>
          </a:p>
        </p:txBody>
      </p:sp>
      <p:pic>
        <p:nvPicPr>
          <p:cNvPr id="2050" name="Picture 2" descr="Výsledok vyhľadávania obrázkov pre dopyt grécke bá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648504"/>
            <a:ext cx="4286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récke bá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69" y="2041421"/>
            <a:ext cx="3244448" cy="470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543172"/>
            <a:ext cx="3612722" cy="5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22" y="543172"/>
            <a:ext cx="3948439" cy="47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189" y="811368"/>
            <a:ext cx="6654645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117" y="2073500"/>
            <a:ext cx="10882648" cy="4262906"/>
          </a:xfrm>
        </p:spPr>
        <p:txBody>
          <a:bodyPr>
            <a:noAutofit/>
          </a:bodyPr>
          <a:lstStyle/>
          <a:p>
            <a:pPr algn="just"/>
            <a:r>
              <a:rPr lang="sk-SK" sz="2000" b="1" dirty="0"/>
              <a:t>Mýtus</a:t>
            </a:r>
            <a:r>
              <a:rPr lang="sk-SK" sz="2000" dirty="0"/>
              <a:t> alebo </a:t>
            </a:r>
            <a:r>
              <a:rPr lang="sk-SK" sz="2000" b="1" dirty="0"/>
              <a:t>báj</a:t>
            </a:r>
            <a:r>
              <a:rPr lang="sk-SK" sz="2000" dirty="0"/>
              <a:t> je epický útvar, v ktorom sa podáva ľudový </a:t>
            </a:r>
            <a:r>
              <a:rPr lang="sk-SK" sz="2000" dirty="0" smtClean="0"/>
              <a:t>primitívny </a:t>
            </a:r>
            <a:r>
              <a:rPr lang="sk-SK" sz="2000" dirty="0"/>
              <a:t>výklad o jave či veci, </a:t>
            </a:r>
            <a:r>
              <a:rPr lang="sk-SK" sz="2000" dirty="0" smtClean="0"/>
              <a:t>ktorý človeka </a:t>
            </a:r>
            <a:r>
              <a:rPr lang="sk-SK" sz="2000" dirty="0"/>
              <a:t>nabáda k premýšľaniu a nie je </a:t>
            </a:r>
            <a:r>
              <a:rPr lang="sk-SK" sz="2000" dirty="0" smtClean="0"/>
              <a:t>samozrejmý. </a:t>
            </a:r>
          </a:p>
          <a:p>
            <a:pPr algn="just"/>
            <a:r>
              <a:rPr lang="sk-SK" sz="2000" dirty="0" smtClean="0"/>
              <a:t>Súbor </a:t>
            </a:r>
            <a:r>
              <a:rPr lang="sk-SK" sz="2000" dirty="0"/>
              <a:t>mýtov (najmä určitého etnika či národa) </a:t>
            </a:r>
            <a:r>
              <a:rPr lang="sk-SK" sz="2000" dirty="0" smtClean="0"/>
              <a:t>sa nazýva </a:t>
            </a:r>
            <a:r>
              <a:rPr lang="sk-SK" sz="2000" b="1" dirty="0" smtClean="0"/>
              <a:t>mytológia</a:t>
            </a:r>
            <a:r>
              <a:rPr lang="sk-SK" sz="2000" dirty="0" smtClean="0"/>
              <a:t> či </a:t>
            </a:r>
            <a:r>
              <a:rPr lang="sk-SK" sz="2000" b="1" dirty="0" smtClean="0"/>
              <a:t>bájoslovie</a:t>
            </a:r>
            <a:r>
              <a:rPr lang="sk-SK" sz="2000" dirty="0" smtClean="0"/>
              <a:t>.</a:t>
            </a:r>
          </a:p>
          <a:p>
            <a:pPr algn="just"/>
            <a:r>
              <a:rPr lang="sk-SK" sz="2000" dirty="0" smtClean="0"/>
              <a:t>Ľudia </a:t>
            </a:r>
            <a:r>
              <a:rPr lang="sk-SK" sz="2000" dirty="0"/>
              <a:t>v mýtoch vyjadrujú svoje predstavy o pôvode sveta a vzniku života na Zemi, o prírodných úkazoch (búrka, blesky), o striedaní ročných období, o vychádzaní a zapadaní slnka a </a:t>
            </a:r>
            <a:r>
              <a:rPr lang="sk-SK" sz="2000" dirty="0" smtClean="0"/>
              <a:t>pod. </a:t>
            </a:r>
          </a:p>
          <a:p>
            <a:pPr algn="just"/>
            <a:r>
              <a:rPr lang="sk-SK" sz="2000" dirty="0" smtClean="0"/>
              <a:t>Vo </a:t>
            </a:r>
            <a:r>
              <a:rPr lang="sk-SK" sz="2000" dirty="0"/>
              <a:t>svojich predstavách pripisujú ľudia nevysvetliteľné javy bohom, polobohom a iným nadprirodzeným bytostiam (vílam, škriatkom). </a:t>
            </a:r>
            <a:r>
              <a:rPr lang="sk-SK" sz="2000" dirty="0" smtClean="0"/>
              <a:t>Ľud </a:t>
            </a:r>
            <a:r>
              <a:rPr lang="sk-SK" sz="2000" dirty="0"/>
              <a:t>si mýtami vysvetľuje aj vznik názvov krajín, morí, kvetov. </a:t>
            </a:r>
            <a:endParaRPr lang="sk-SK" sz="2000" dirty="0" smtClean="0"/>
          </a:p>
        </p:txBody>
      </p:sp>
      <p:pic>
        <p:nvPicPr>
          <p:cNvPr id="3074" name="Picture 2" descr="Výsledok vyhľadávania obrázkov pre dopyt mý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58319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olymp bohov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2251553"/>
            <a:ext cx="5950753" cy="39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olymp boho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89" y="583193"/>
            <a:ext cx="7159144" cy="61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08338"/>
            <a:ext cx="10058402" cy="89293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 Á J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397" y="2176531"/>
            <a:ext cx="10466792" cy="3657599"/>
          </a:xfrm>
        </p:spPr>
        <p:txBody>
          <a:bodyPr>
            <a:noAutofit/>
          </a:bodyPr>
          <a:lstStyle/>
          <a:p>
            <a:r>
              <a:rPr lang="sk-SK" sz="2000" dirty="0" smtClean="0"/>
              <a:t>Mýty </a:t>
            </a:r>
            <a:r>
              <a:rPr lang="sk-SK" sz="2000" dirty="0"/>
              <a:t>sa tradovali z pokolenia na pokolenie. Považujú sa za najstaršiu podobu ľudovej prózy. </a:t>
            </a:r>
            <a:r>
              <a:rPr lang="sk-SK" sz="2000" dirty="0" smtClean="0"/>
              <a:t>Rozdeľujeme </a:t>
            </a:r>
            <a:r>
              <a:rPr lang="sk-SK" sz="2000" dirty="0"/>
              <a:t>ich do niekoľkých skupín</a:t>
            </a:r>
            <a:r>
              <a:rPr lang="sk-SK" sz="2000" dirty="0" smtClean="0"/>
              <a:t>: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kozmogonické - </a:t>
            </a:r>
            <a:r>
              <a:rPr lang="sk-SK" sz="2000" dirty="0" smtClean="0"/>
              <a:t>báje </a:t>
            </a:r>
            <a:r>
              <a:rPr lang="sk-SK" sz="2000" dirty="0"/>
              <a:t>o pôvode neba a </a:t>
            </a:r>
            <a:r>
              <a:rPr lang="sk-SK" sz="2000" dirty="0" smtClean="0"/>
              <a:t>zeme,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err="1" smtClean="0"/>
              <a:t>etiologické</a:t>
            </a:r>
            <a:r>
              <a:rPr lang="sk-SK" sz="2000" b="1" dirty="0" smtClean="0"/>
              <a:t> - </a:t>
            </a:r>
            <a:r>
              <a:rPr lang="sk-SK" sz="2000" dirty="0" smtClean="0"/>
              <a:t>báje </a:t>
            </a:r>
            <a:r>
              <a:rPr lang="sk-SK" sz="2000" dirty="0"/>
              <a:t>o pôvode človeka, zvierat, rastlín, </a:t>
            </a:r>
            <a:r>
              <a:rPr lang="sk-SK" sz="2000" dirty="0" smtClean="0"/>
              <a:t>názvov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historické</a:t>
            </a:r>
            <a:r>
              <a:rPr lang="sk-SK" sz="2000" dirty="0" smtClean="0"/>
              <a:t> - báje </a:t>
            </a:r>
            <a:r>
              <a:rPr lang="sk-SK" sz="2000" dirty="0"/>
              <a:t>o objavoch vecí, remesiel, vied a </a:t>
            </a:r>
            <a:r>
              <a:rPr lang="sk-SK" sz="2000" dirty="0" smtClean="0"/>
              <a:t>umení,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000" b="1" dirty="0" smtClean="0"/>
              <a:t>hrdinské</a:t>
            </a:r>
            <a:r>
              <a:rPr lang="sk-SK" sz="2000" dirty="0" smtClean="0"/>
              <a:t> - báje </a:t>
            </a:r>
            <a:r>
              <a:rPr lang="sk-SK" sz="2000" dirty="0"/>
              <a:t>o predkoch, hrdinoch národných kultúr, obrancoch rodu.</a:t>
            </a:r>
          </a:p>
        </p:txBody>
      </p:sp>
      <p:pic>
        <p:nvPicPr>
          <p:cNvPr id="4098" name="Picture 2" descr="Výsledok vyhľadávania obrázkov pre dopyt olymp bohov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6684135" y="952313"/>
            <a:ext cx="5384786" cy="52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mýty o stvorení s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16" y="246683"/>
            <a:ext cx="47625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jin jang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1" y="4730919"/>
            <a:ext cx="17335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9092"/>
            <a:ext cx="10058402" cy="1008845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/>
              <a:t>Grécka mytológia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/>
              <a:t>Grécka mytológia</a:t>
            </a:r>
            <a:r>
              <a:rPr lang="sk-SK" dirty="0"/>
              <a:t> je súbor </a:t>
            </a:r>
            <a:r>
              <a:rPr lang="sk-SK" dirty="0" smtClean="0"/>
              <a:t>gréckych mýtov. </a:t>
            </a:r>
          </a:p>
          <a:p>
            <a:pPr algn="just"/>
            <a:r>
              <a:rPr lang="sk-SK" b="1" dirty="0" smtClean="0"/>
              <a:t>Grécka </a:t>
            </a:r>
            <a:r>
              <a:rPr lang="sk-SK" b="1" dirty="0"/>
              <a:t>mytológia </a:t>
            </a:r>
            <a:r>
              <a:rPr lang="sk-SK" dirty="0"/>
              <a:t>je radostná, vychádza </a:t>
            </a:r>
            <a:r>
              <a:rPr lang="sk-SK" dirty="0" smtClean="0"/>
              <a:t>z prírody</a:t>
            </a:r>
            <a:r>
              <a:rPr lang="sk-SK" dirty="0"/>
              <a:t> a radostného pozemského </a:t>
            </a:r>
            <a:r>
              <a:rPr lang="sk-SK" dirty="0" smtClean="0"/>
              <a:t>života.</a:t>
            </a:r>
          </a:p>
          <a:p>
            <a:pPr algn="just"/>
            <a:r>
              <a:rPr lang="sk-SK" b="1" dirty="0" smtClean="0"/>
              <a:t>Bohovia</a:t>
            </a:r>
            <a:r>
              <a:rPr lang="sk-SK" dirty="0" smtClean="0"/>
              <a:t>: </a:t>
            </a:r>
          </a:p>
          <a:p>
            <a:pPr lvl="2" algn="just"/>
            <a:r>
              <a:rPr lang="sk-SK" sz="2000" dirty="0" smtClean="0"/>
              <a:t>sú </a:t>
            </a:r>
            <a:r>
              <a:rPr lang="sk-SK" sz="2000" dirty="0"/>
              <a:t>ľudskej podstaty i s povahovými chybami, </a:t>
            </a:r>
            <a:endParaRPr lang="sk-SK" sz="2000" dirty="0" smtClean="0"/>
          </a:p>
          <a:p>
            <a:pPr lvl="2" algn="just"/>
            <a:r>
              <a:rPr lang="sk-SK" sz="2000" dirty="0" smtClean="0"/>
              <a:t>nič </a:t>
            </a:r>
            <a:r>
              <a:rPr lang="sk-SK" sz="2000" dirty="0"/>
              <a:t>nie je na nich posvätne </a:t>
            </a:r>
            <a:r>
              <a:rPr lang="sk-SK" sz="2000" dirty="0" smtClean="0"/>
              <a:t>velebného, </a:t>
            </a:r>
          </a:p>
          <a:p>
            <a:pPr lvl="2" algn="just"/>
            <a:r>
              <a:rPr lang="sk-SK" sz="2000" dirty="0" smtClean="0"/>
              <a:t>nie </a:t>
            </a:r>
            <a:r>
              <a:rPr lang="sk-SK" sz="2000" dirty="0"/>
              <a:t>sú všemohúci ani vševediaci, </a:t>
            </a:r>
          </a:p>
          <a:p>
            <a:pPr lvl="2" algn="just"/>
            <a:r>
              <a:rPr lang="sk-SK" sz="2000" dirty="0" smtClean="0"/>
              <a:t>nad </a:t>
            </a:r>
            <a:r>
              <a:rPr lang="sk-SK" sz="2000" dirty="0"/>
              <a:t>nimi vládne Osud.</a:t>
            </a:r>
          </a:p>
        </p:txBody>
      </p:sp>
      <p:pic>
        <p:nvPicPr>
          <p:cNvPr id="3076" name="Picture 4" descr="Výsledok vyhľadávania obrázkov pre dopyt grécke báje daida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84" y="179232"/>
            <a:ext cx="4713545" cy="6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grécke báje minotaurus bludi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0" y="2778081"/>
            <a:ext cx="5094708" cy="3944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grécke báje minotau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2" y="430906"/>
            <a:ext cx="5614504" cy="469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6" y="244699"/>
            <a:ext cx="10058402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Báj </a:t>
            </a:r>
            <a:r>
              <a:rPr lang="sk-SK" sz="4400" b="1" dirty="0" err="1" smtClean="0"/>
              <a:t>vs</a:t>
            </a:r>
            <a:r>
              <a:rPr lang="sk-SK" sz="4400" b="1" dirty="0" smtClean="0"/>
              <a:t>. bájka</a:t>
            </a:r>
            <a:endParaRPr lang="sk-SK" sz="44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1186" y="1211722"/>
            <a:ext cx="4956048" cy="82391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Báj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312081" y="2181396"/>
            <a:ext cx="5291800" cy="4110774"/>
          </a:xfrm>
        </p:spPr>
        <p:txBody>
          <a:bodyPr/>
          <a:lstStyle/>
          <a:p>
            <a:r>
              <a:rPr lang="sk-SK" dirty="0" smtClean="0"/>
              <a:t>mýtus </a:t>
            </a:r>
          </a:p>
          <a:p>
            <a:r>
              <a:rPr lang="sk-SK" dirty="0" smtClean="0"/>
              <a:t>epický útvar</a:t>
            </a:r>
          </a:p>
          <a:p>
            <a:r>
              <a:rPr lang="sk-SK" dirty="0" smtClean="0"/>
              <a:t>predstava ľudí o pôvode sveta, človeka, zvierat, a pod.</a:t>
            </a:r>
          </a:p>
          <a:p>
            <a:r>
              <a:rPr lang="sk-SK" dirty="0" smtClean="0"/>
              <a:t>ľudový pôvod </a:t>
            </a:r>
          </a:p>
          <a:p>
            <a:r>
              <a:rPr lang="sk-SK" dirty="0" smtClean="0"/>
              <a:t>neobsahuje ponaučenie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562686" y="1211722"/>
            <a:ext cx="4956048" cy="823912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Bájka</a:t>
            </a:r>
            <a:endParaRPr lang="sk-SK" sz="32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7421450" y="2181396"/>
            <a:ext cx="4594538" cy="4110774"/>
          </a:xfrm>
        </p:spPr>
        <p:txBody>
          <a:bodyPr/>
          <a:lstStyle/>
          <a:p>
            <a:r>
              <a:rPr lang="sk-SK" dirty="0" smtClean="0"/>
              <a:t>malý epický útvar</a:t>
            </a:r>
          </a:p>
          <a:p>
            <a:r>
              <a:rPr lang="sk-SK" dirty="0" smtClean="0"/>
              <a:t>vymyslený príbeh s výchovným zacielením</a:t>
            </a:r>
          </a:p>
          <a:p>
            <a:r>
              <a:rPr lang="sk-SK" dirty="0" smtClean="0"/>
              <a:t>využíva sa alegória</a:t>
            </a:r>
          </a:p>
          <a:p>
            <a:r>
              <a:rPr lang="sk-SK" dirty="0" smtClean="0"/>
              <a:t>má autora</a:t>
            </a:r>
          </a:p>
          <a:p>
            <a:r>
              <a:rPr lang="sk-SK" dirty="0" smtClean="0"/>
              <a:t>vyplýva z nej ponaučenie</a:t>
            </a:r>
            <a:endParaRPr lang="sk-SK" dirty="0"/>
          </a:p>
        </p:txBody>
      </p:sp>
      <p:pic>
        <p:nvPicPr>
          <p:cNvPr id="1026" name="Picture 2" descr="Výsledok vyhľadávania obrázkov pre dopyt bá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688" y="244699"/>
            <a:ext cx="27813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bá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03" y="1463047"/>
            <a:ext cx="4076879" cy="54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http://asdolany.tym.cz/wp-content/uploads/recke-baje-Olymp-815x1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87" y="604278"/>
            <a:ext cx="4188246" cy="558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7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k-SK" b="1" dirty="0"/>
              <a:t>V akom rodinnom vzťahu boli </a:t>
            </a:r>
            <a:r>
              <a:rPr lang="sk-SK" b="1" dirty="0" err="1"/>
              <a:t>Daidalos</a:t>
            </a:r>
            <a:r>
              <a:rPr lang="sk-SK" b="1" dirty="0"/>
              <a:t> a </a:t>
            </a:r>
            <a:r>
              <a:rPr lang="sk-SK" b="1" dirty="0" err="1"/>
              <a:t>Talós</a:t>
            </a:r>
            <a:r>
              <a:rPr lang="sk-SK" b="1" dirty="0"/>
              <a:t>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otec a syn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strýko a synovec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dedo a vnuk</a:t>
            </a:r>
          </a:p>
          <a:p>
            <a:pPr marL="0" indent="0">
              <a:buNone/>
            </a:pPr>
            <a:endParaRPr lang="sk-SK" dirty="0" smtClean="0"/>
          </a:p>
          <a:p>
            <a:pPr marL="0" lvl="0" indent="0">
              <a:buNone/>
            </a:pPr>
            <a:r>
              <a:rPr lang="sk-SK" b="1" dirty="0"/>
              <a:t>Vyber synonymum k slovu  </a:t>
            </a:r>
            <a:r>
              <a:rPr lang="sk-SK" b="1" i="1" dirty="0"/>
              <a:t>perute</a:t>
            </a:r>
            <a:r>
              <a:rPr lang="sk-SK" b="1" dirty="0"/>
              <a:t> .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perly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nite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 smtClean="0"/>
              <a:t>krídla</a:t>
            </a:r>
            <a:r>
              <a:rPr lang="sk-SK" dirty="0"/>
              <a:t> 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5" y="2171799"/>
            <a:ext cx="1010686" cy="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59" y="5303777"/>
            <a:ext cx="969904" cy="6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431110" y="2697921"/>
            <a:ext cx="3692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100" b="1" dirty="0" err="1" smtClean="0"/>
              <a:t>Daidalos</a:t>
            </a:r>
            <a:r>
              <a:rPr lang="sk-SK" sz="2100" b="1" dirty="0" smtClean="0"/>
              <a:t> bol: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 smtClean="0"/>
              <a:t>murár </a:t>
            </a:r>
            <a:r>
              <a:rPr lang="sk-SK" sz="2100" dirty="0"/>
              <a:t>a staviteľ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/>
              <a:t>s</a:t>
            </a:r>
            <a:r>
              <a:rPr lang="sk-SK" sz="2100" dirty="0" smtClean="0"/>
              <a:t>taviteľ </a:t>
            </a:r>
            <a:r>
              <a:rPr lang="sk-SK" sz="2100" dirty="0"/>
              <a:t>a sochár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sk-SK" sz="2100" dirty="0" smtClean="0"/>
              <a:t>sochár </a:t>
            </a:r>
            <a:r>
              <a:rPr lang="sk-SK" sz="2100" dirty="0"/>
              <a:t>a rezbár</a:t>
            </a:r>
          </a:p>
          <a:p>
            <a:endParaRPr lang="sk-SK" dirty="0"/>
          </a:p>
        </p:txBody>
      </p:sp>
      <p:pic>
        <p:nvPicPr>
          <p:cNvPr id="7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53" y="3621915"/>
            <a:ext cx="969904" cy="6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17" y="90152"/>
            <a:ext cx="10402399" cy="90581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/>
              <a:t>Pracujeme s textom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5214" y="1262130"/>
            <a:ext cx="10058400" cy="4719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/>
              <a:t>Prečo </a:t>
            </a:r>
            <a:r>
              <a:rPr lang="sk-SK" b="1" dirty="0" err="1"/>
              <a:t>Daidalos</a:t>
            </a:r>
            <a:r>
              <a:rPr lang="sk-SK" b="1" dirty="0"/>
              <a:t> </a:t>
            </a:r>
            <a:r>
              <a:rPr lang="sk-SK" b="1" dirty="0" err="1"/>
              <a:t>Talóa</a:t>
            </a:r>
            <a:r>
              <a:rPr lang="sk-SK" b="1" dirty="0"/>
              <a:t> zrazil z hradieb?</a:t>
            </a:r>
            <a:endParaRPr lang="sk-SK" dirty="0"/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Talós</a:t>
            </a:r>
            <a:r>
              <a:rPr lang="sk-SK" dirty="0" smtClean="0"/>
              <a:t> </a:t>
            </a:r>
            <a:r>
              <a:rPr lang="sk-SK" dirty="0"/>
              <a:t>bol chudobný.</a:t>
            </a:r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Talós</a:t>
            </a:r>
            <a:r>
              <a:rPr lang="sk-SK" dirty="0" smtClean="0"/>
              <a:t> </a:t>
            </a:r>
            <a:r>
              <a:rPr lang="sk-SK" dirty="0"/>
              <a:t>porušoval </a:t>
            </a:r>
            <a:r>
              <a:rPr lang="sk-SK" dirty="0" err="1"/>
              <a:t>Daidalove</a:t>
            </a:r>
            <a:r>
              <a:rPr lang="sk-SK" dirty="0"/>
              <a:t> príkazy.</a:t>
            </a:r>
          </a:p>
          <a:p>
            <a:pPr marL="457200" indent="-457200">
              <a:buFont typeface="+mj-lt"/>
              <a:buAutoNum type="alphaLcParenR"/>
            </a:pPr>
            <a:r>
              <a:rPr lang="sk-SK" dirty="0" err="1" smtClean="0"/>
              <a:t>Daidalos</a:t>
            </a:r>
            <a:r>
              <a:rPr lang="sk-SK" dirty="0" smtClean="0"/>
              <a:t> </a:t>
            </a:r>
            <a:r>
              <a:rPr lang="sk-SK" dirty="0"/>
              <a:t>nezniesol  pocit, že raz bude </a:t>
            </a:r>
            <a:r>
              <a:rPr lang="sk-SK" dirty="0" err="1"/>
              <a:t>Talós</a:t>
            </a:r>
            <a:r>
              <a:rPr lang="sk-SK" dirty="0"/>
              <a:t> šikovnejší ako on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b="1" dirty="0" smtClean="0"/>
              <a:t>Pre </a:t>
            </a:r>
            <a:r>
              <a:rPr lang="sk-SK" b="1" dirty="0"/>
              <a:t>koho mal </a:t>
            </a:r>
            <a:r>
              <a:rPr lang="sk-SK" b="1" dirty="0" err="1"/>
              <a:t>Daidalos</a:t>
            </a:r>
            <a:r>
              <a:rPr lang="sk-SK" b="1" dirty="0"/>
              <a:t> postaviť bludisko?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ľudské obete</a:t>
            </a:r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</a:t>
            </a:r>
            <a:r>
              <a:rPr lang="sk-SK" dirty="0" err="1"/>
              <a:t>Minotaura</a:t>
            </a:r>
            <a:endParaRPr lang="sk-SK" dirty="0"/>
          </a:p>
          <a:p>
            <a:pPr marL="457200" lvl="0" indent="-457200">
              <a:buFont typeface="+mj-lt"/>
              <a:buAutoNum type="alphaLcParenR"/>
            </a:pPr>
            <a:r>
              <a:rPr lang="sk-SK" dirty="0"/>
              <a:t>pre </a:t>
            </a:r>
            <a:r>
              <a:rPr lang="sk-SK" dirty="0" smtClean="0"/>
              <a:t>Kentaura</a:t>
            </a:r>
            <a:endParaRPr lang="sk-SK" dirty="0"/>
          </a:p>
        </p:txBody>
      </p:sp>
      <p:pic>
        <p:nvPicPr>
          <p:cNvPr id="1026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28" y="2717443"/>
            <a:ext cx="893362" cy="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smajlí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60" y="4886691"/>
            <a:ext cx="882284" cy="6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tálos mytológ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2" y="294587"/>
            <a:ext cx="2289774" cy="22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bludisko minotau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00" y="3341866"/>
            <a:ext cx="2395068" cy="34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ácia prírod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3_TF03431377" id="{EA660189-BFF0-4FE8-96AF-4E72269B728D}" vid="{3E18FFE8-5078-4363-9143-37B0D37EDC47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Prírodná prezentácia s ilustrovaným dizajnom prírodnej scenérie (širokouhlý formát)</Template>
  <TotalTime>685</TotalTime>
  <Words>236</Words>
  <Application>Microsoft Office PowerPoint</Application>
  <PresentationFormat>Širokouhlá</PresentationFormat>
  <Paragraphs>138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Wingdings</vt:lpstr>
      <vt:lpstr>Ilustrácia prírody 16:9</vt:lpstr>
      <vt:lpstr>Daidalos a Ikaros</vt:lpstr>
      <vt:lpstr>Grécko</vt:lpstr>
      <vt:lpstr>Z knihy</vt:lpstr>
      <vt:lpstr>B Á J</vt:lpstr>
      <vt:lpstr>B Á J</vt:lpstr>
      <vt:lpstr>Grécka mytológia</vt:lpstr>
      <vt:lpstr>Báj vs. bájka</vt:lpstr>
      <vt:lpstr>Pracujeme s textom</vt:lpstr>
      <vt:lpstr>Pracujeme s textom</vt:lpstr>
      <vt:lpstr>Pracujeme s textom</vt:lpstr>
      <vt:lpstr>Pracujeme s textom</vt:lpstr>
      <vt:lpstr>Pracujeme s textom</vt:lpstr>
      <vt:lpstr>Pracujeme s textom</vt:lpstr>
      <vt:lpstr>Pracujeme s textom</vt:lpstr>
      <vt:lpstr>Poznámky do zošita </vt:lpstr>
      <vt:lpstr>Nájdi v slovníku, čo znamenajú nasledujúce frazeologizmy:</vt:lpstr>
      <vt:lpstr>Nájdi v slovníku, čo znamenajú nasledujúce frazeologizmy: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Daidalos a Ikaros</dc:title>
  <dc:creator>ziak</dc:creator>
  <cp:lastModifiedBy>Jana Kroková</cp:lastModifiedBy>
  <cp:revision>84</cp:revision>
  <dcterms:created xsi:type="dcterms:W3CDTF">2020-02-07T08:03:26Z</dcterms:created>
  <dcterms:modified xsi:type="dcterms:W3CDTF">2021-02-05T18:28:28Z</dcterms:modified>
</cp:coreProperties>
</file>