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74" r:id="rId2"/>
    <p:sldId id="268" r:id="rId3"/>
    <p:sldId id="258" r:id="rId4"/>
    <p:sldId id="266" r:id="rId5"/>
    <p:sldId id="262" r:id="rId6"/>
    <p:sldId id="257" r:id="rId7"/>
    <p:sldId id="260" r:id="rId8"/>
    <p:sldId id="272" r:id="rId9"/>
    <p:sldId id="261" r:id="rId10"/>
    <p:sldId id="271" r:id="rId11"/>
    <p:sldId id="270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09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92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9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2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97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1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3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9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6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5F1111A-87D8-41D4-928E-3C3EE5E9B132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9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B5605-4898-4234-95BE-D4CFB29A3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Sacharidy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E17FDC-0688-48D0-A938-7AAA64FF8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Ing. </a:t>
            </a:r>
            <a:r>
              <a:rPr lang="sk-SK" sz="3200" dirty="0" err="1"/>
              <a:t>Šerešová</a:t>
            </a:r>
            <a:r>
              <a:rPr lang="sk-SK" sz="3200" dirty="0"/>
              <a:t> Viera</a:t>
            </a:r>
          </a:p>
        </p:txBody>
      </p:sp>
    </p:spTree>
    <p:extLst>
      <p:ext uri="{BB962C8B-B14F-4D97-AF65-F5344CB8AC3E}">
        <p14:creationId xmlns:p14="http://schemas.microsoft.com/office/powerpoint/2010/main" val="17599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7C41-196F-433D-A08F-7A1046A3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škrob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081AA5-B3B2-4041-BDD4-65BA61D9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Vznik v rastlinách  - semená , hľuzy</a:t>
            </a:r>
          </a:p>
          <a:p>
            <a:r>
              <a:rPr lang="sk-SK" dirty="0"/>
              <a:t>Je hlavnou zložkou našej stravy – energia </a:t>
            </a:r>
          </a:p>
          <a:p>
            <a:r>
              <a:rPr lang="sk-SK" dirty="0"/>
              <a:t>Nie je sladký, ale už v ústach sa rozkladá na maltózu prostredníctvom tráviaceho enzýmu v slinách (preto, keď dlhšie prežúvame kus chleba, začne byť sladký)</a:t>
            </a:r>
          </a:p>
          <a:p>
            <a:r>
              <a:rPr lang="sk-SK" dirty="0"/>
              <a:t>Hlavné zdroje škrobu: zemiaky, ryža, múka z obilia, kukurice, </a:t>
            </a:r>
            <a:r>
              <a:rPr lang="sk-SK" dirty="0" err="1"/>
              <a:t>bataty</a:t>
            </a:r>
            <a:r>
              <a:rPr lang="sk-SK" dirty="0"/>
              <a:t>, cestoviny, chlieb, pečivo, puding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31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7C5D2-F6FF-492C-9996-D983BED8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celulóza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78356D-41BA-4BC9-940F-F864EFDC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3200" dirty="0"/>
              <a:t>Stavebný sacharid </a:t>
            </a:r>
          </a:p>
          <a:p>
            <a:r>
              <a:rPr lang="sk-SK" sz="3200" dirty="0"/>
              <a:t>nestráviteľná vláknina, ktorú ale potrebujeme pre zdravé črevá</a:t>
            </a:r>
          </a:p>
          <a:p>
            <a:r>
              <a:rPr lang="sk-SK" sz="3200" dirty="0"/>
              <a:t>Bylinožravce (krava, zajac...) dokážu celulózu stráviť, preto im stačí jesť trávu, koza zožerie aj papier </a:t>
            </a:r>
          </a:p>
          <a:p>
            <a:r>
              <a:rPr lang="sk-SK" sz="3200" dirty="0"/>
              <a:t>Celulóza – vláknina v potrave: ovocné šupky, biele blany v mandarínke, obilné šupky v celozrnnom pečive, kostrnky v uvarenom kalerábe</a:t>
            </a:r>
          </a:p>
          <a:p>
            <a:r>
              <a:rPr lang="sk-SK" sz="3200" dirty="0"/>
              <a:t>Z celulózy zo stromov sa robí papier, z vláken bavlníka sa robí textil a vata.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29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2BFA-C512-47E2-8D10-2DDC39B9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88B842-74BC-4721-B719-CA849090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691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Výsledok vyhľadávania obrázkov pre dopyt fotosyntéz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6503"/>
          <a:stretch/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Sacharidy 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1"/>
            <a:ext cx="8229600" cy="4214842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vznikajú pri fotosyntéze</a:t>
            </a:r>
          </a:p>
          <a:p>
            <a:pPr>
              <a:buFontTx/>
              <a:buChar char="-"/>
            </a:pPr>
            <a:r>
              <a:rPr lang="sk-SK" dirty="0"/>
              <a:t>sú zložené z uhlíka, vodíka a kyslíka  (C,H,O)</a:t>
            </a:r>
          </a:p>
          <a:p>
            <a:pPr>
              <a:buFontTx/>
              <a:buChar char="-"/>
            </a:pPr>
            <a:r>
              <a:rPr lang="sk-SK" dirty="0"/>
              <a:t>súčasť všetkých rastlinných a živočíšnych buniek</a:t>
            </a:r>
          </a:p>
          <a:p>
            <a:pPr>
              <a:buFontTx/>
              <a:buChar char="-"/>
            </a:pPr>
            <a:r>
              <a:rPr lang="sk-SK" dirty="0"/>
              <a:t>zásobáreň energie</a:t>
            </a:r>
          </a:p>
          <a:p>
            <a:pPr>
              <a:buFontTx/>
              <a:buChar char="-"/>
            </a:pPr>
            <a:r>
              <a:rPr lang="sk-SK" dirty="0"/>
              <a:t>stavebné zložky buniek   </a:t>
            </a:r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Sacharidy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Sú to kyslíkaté deriváty uhľovodíkov</a:t>
            </a:r>
          </a:p>
          <a:p>
            <a:r>
              <a:rPr lang="sk-SK" dirty="0"/>
              <a:t>Majú viacero alkoholových skupín  –OH</a:t>
            </a:r>
          </a:p>
          <a:p>
            <a:r>
              <a:rPr lang="sk-SK" dirty="0"/>
              <a:t>Niektoré majú aj </a:t>
            </a:r>
            <a:r>
              <a:rPr lang="sk-SK" dirty="0" err="1"/>
              <a:t>aldehydový</a:t>
            </a:r>
            <a:r>
              <a:rPr lang="sk-SK" dirty="0"/>
              <a:t> kyslík  =O</a:t>
            </a:r>
          </a:p>
          <a:p>
            <a:r>
              <a:rPr lang="sk-SK" dirty="0"/>
              <a:t>Sumárny vzorec glukózy aj fruktózy je </a:t>
            </a:r>
            <a:r>
              <a:rPr lang="sk-SK" dirty="0">
                <a:solidFill>
                  <a:srgbClr val="00B050"/>
                </a:solidFill>
              </a:rPr>
              <a:t>C</a:t>
            </a:r>
            <a:r>
              <a:rPr lang="sk-SK" baseline="-25000" dirty="0">
                <a:solidFill>
                  <a:srgbClr val="00B050"/>
                </a:solidFill>
              </a:rPr>
              <a:t>6</a:t>
            </a:r>
            <a:r>
              <a:rPr lang="sk-SK" dirty="0">
                <a:solidFill>
                  <a:srgbClr val="00B050"/>
                </a:solidFill>
              </a:rPr>
              <a:t>H</a:t>
            </a:r>
            <a:r>
              <a:rPr lang="sk-SK" baseline="-25000" dirty="0">
                <a:solidFill>
                  <a:srgbClr val="00B050"/>
                </a:solidFill>
              </a:rPr>
              <a:t>12</a:t>
            </a:r>
            <a:r>
              <a:rPr lang="sk-SK" dirty="0">
                <a:solidFill>
                  <a:srgbClr val="00B050"/>
                </a:solidFill>
              </a:rPr>
              <a:t>O</a:t>
            </a:r>
            <a:r>
              <a:rPr lang="sk-SK" baseline="-25000" dirty="0">
                <a:solidFill>
                  <a:srgbClr val="00B050"/>
                </a:solidFill>
              </a:rPr>
              <a:t>6</a:t>
            </a:r>
            <a:r>
              <a:rPr lang="sk-SK" dirty="0"/>
              <a:t>, ale majú iné usporiadanie atómov</a:t>
            </a:r>
          </a:p>
        </p:txBody>
      </p:sp>
    </p:spTree>
    <p:extLst>
      <p:ext uri="{BB962C8B-B14F-4D97-AF65-F5344CB8AC3E}">
        <p14:creationId xmlns:p14="http://schemas.microsoft.com/office/powerpoint/2010/main" val="21292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Rozdelenie sacharidov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sk-SK" sz="12800" dirty="0">
                <a:solidFill>
                  <a:srgbClr val="FF0000"/>
                </a:solidFill>
              </a:rPr>
              <a:t>Jednoduché</a:t>
            </a:r>
            <a:r>
              <a:rPr lang="sk-SK" sz="12800" dirty="0"/>
              <a:t>  (</a:t>
            </a:r>
            <a:r>
              <a:rPr lang="sk-SK" sz="12800" dirty="0">
                <a:solidFill>
                  <a:schemeClr val="accent3">
                    <a:lumMod val="75000"/>
                  </a:schemeClr>
                </a:solidFill>
              </a:rPr>
              <a:t>monosacharidy</a:t>
            </a:r>
            <a:r>
              <a:rPr lang="sk-SK" sz="12800" dirty="0"/>
              <a:t>) – </a:t>
            </a:r>
            <a:r>
              <a:rPr lang="sk-SK" sz="12800" dirty="0">
                <a:solidFill>
                  <a:srgbClr val="00B0F0"/>
                </a:solidFill>
              </a:rPr>
              <a:t>glukóza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2800" dirty="0">
                <a:solidFill>
                  <a:srgbClr val="00B0F0"/>
                </a:solidFill>
              </a:rPr>
              <a:t>                                                                    fruktóza</a:t>
            </a:r>
          </a:p>
          <a:p>
            <a:pPr>
              <a:lnSpc>
                <a:spcPct val="150000"/>
              </a:lnSpc>
            </a:pPr>
            <a:r>
              <a:rPr lang="sk-SK" sz="12800" dirty="0">
                <a:solidFill>
                  <a:srgbClr val="FF0000"/>
                </a:solidFill>
              </a:rPr>
              <a:t>Zložené</a:t>
            </a:r>
            <a:r>
              <a:rPr lang="sk-SK" sz="12800" dirty="0"/>
              <a:t>  - </a:t>
            </a:r>
            <a:r>
              <a:rPr lang="sk-SK" sz="12800" dirty="0">
                <a:solidFill>
                  <a:schemeClr val="accent3">
                    <a:lumMod val="75000"/>
                  </a:schemeClr>
                </a:solidFill>
              </a:rPr>
              <a:t>oligosacharidy</a:t>
            </a:r>
            <a:r>
              <a:rPr lang="sk-SK" sz="12800" dirty="0"/>
              <a:t> – </a:t>
            </a:r>
            <a:r>
              <a:rPr lang="sk-SK" sz="12800" dirty="0">
                <a:solidFill>
                  <a:srgbClr val="002060"/>
                </a:solidFill>
              </a:rPr>
              <a:t>sacharóza, maltóza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2800" dirty="0">
                <a:solidFill>
                  <a:srgbClr val="002060"/>
                </a:solidFill>
              </a:rPr>
              <a:t>                                                           laktóza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2800" dirty="0"/>
              <a:t>                      </a:t>
            </a:r>
            <a:r>
              <a:rPr lang="sk-SK" sz="12800" dirty="0">
                <a:solidFill>
                  <a:schemeClr val="accent3">
                    <a:lumMod val="75000"/>
                  </a:schemeClr>
                </a:solidFill>
              </a:rPr>
              <a:t>polysacharidy</a:t>
            </a:r>
            <a:r>
              <a:rPr lang="sk-SK" sz="12800" dirty="0"/>
              <a:t> – </a:t>
            </a:r>
            <a:r>
              <a:rPr lang="sk-SK" sz="12800" dirty="0">
                <a:solidFill>
                  <a:schemeClr val="accent6">
                    <a:lumMod val="50000"/>
                  </a:schemeClr>
                </a:solidFill>
              </a:rPr>
              <a:t>škrob, glykogén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280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  <a:r>
              <a:rPr lang="sk-SK" sz="12800" dirty="0">
                <a:solidFill>
                  <a:schemeClr val="accent6">
                    <a:lumMod val="50000"/>
                  </a:schemeClr>
                </a:solidFill>
              </a:rPr>
              <a:t>celulóza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2800" dirty="0"/>
              <a:t>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3100" dirty="0"/>
              <a:t>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fruktoz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28" y="3846070"/>
            <a:ext cx="1833924" cy="23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sk-SK" b="1" dirty="0"/>
              <a:t>Monosacharidy</a:t>
            </a:r>
          </a:p>
        </p:txBody>
      </p:sp>
      <p:pic>
        <p:nvPicPr>
          <p:cNvPr id="11266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63" b="11628"/>
          <a:stretch>
            <a:fillRect/>
          </a:stretch>
        </p:blipFill>
        <p:spPr bwMode="auto">
          <a:xfrm>
            <a:off x="7151315" y="2196227"/>
            <a:ext cx="2004025" cy="2928958"/>
          </a:xfrm>
          <a:prstGeom prst="rect">
            <a:avLst/>
          </a:prstGeom>
          <a:noFill/>
        </p:spPr>
      </p:pic>
      <p:pic>
        <p:nvPicPr>
          <p:cNvPr id="11272" name="Picture 8" descr="http://bio-che.szm.com/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42" b="15385"/>
          <a:stretch>
            <a:fillRect/>
          </a:stretch>
        </p:blipFill>
        <p:spPr bwMode="auto">
          <a:xfrm>
            <a:off x="71406" y="2477980"/>
            <a:ext cx="1857388" cy="296724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794288" y="1988840"/>
            <a:ext cx="2592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GLUKÓZA - </a:t>
            </a:r>
          </a:p>
          <a:p>
            <a:r>
              <a:rPr lang="sk-SK" sz="2400" b="1" dirty="0">
                <a:solidFill>
                  <a:srgbClr val="7030A0"/>
                </a:solidFill>
              </a:rPr>
              <a:t>hroznový cukor</a:t>
            </a:r>
          </a:p>
          <a:p>
            <a:r>
              <a:rPr lang="sk-SK" sz="2000" b="1" i="1" dirty="0"/>
              <a:t>- vzniká pri fotosyntéze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148064" y="1844823"/>
            <a:ext cx="19910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FRUKTÓZA-</a:t>
            </a:r>
            <a:r>
              <a:rPr lang="sk-SK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C₆H₁₂O₆</a:t>
            </a:r>
            <a:endParaRPr lang="sk-SK" sz="2400" b="1" dirty="0"/>
          </a:p>
          <a:p>
            <a:r>
              <a:rPr lang="sk-SK" sz="2400" b="1" dirty="0">
                <a:solidFill>
                  <a:srgbClr val="7030A0"/>
                </a:solidFill>
              </a:rPr>
              <a:t>ovocný cukor</a:t>
            </a:r>
          </a:p>
          <a:p>
            <a:r>
              <a:rPr lang="sk-SK" sz="2000" b="1" i="1" dirty="0"/>
              <a:t>- v ovocí, mede</a:t>
            </a:r>
          </a:p>
        </p:txBody>
      </p:sp>
      <p:pic>
        <p:nvPicPr>
          <p:cNvPr id="1028" name="Picture 4" descr="Výsledok vyhľadávania obrázkov pre dopyt glukoz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26" y="3668793"/>
            <a:ext cx="2329070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5E4F73CF-A89F-41C9-A783-2251C29461FD}"/>
              </a:ext>
            </a:extLst>
          </p:cNvPr>
          <p:cNvSpPr txBox="1"/>
          <p:nvPr/>
        </p:nvSpPr>
        <p:spPr>
          <a:xfrm>
            <a:off x="3491880" y="1988840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C₆H₁₂O₆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/>
          <a:lstStyle/>
          <a:p>
            <a:pPr algn="ctr"/>
            <a:r>
              <a:rPr lang="sk-SK" b="1" dirty="0"/>
              <a:t>Oligosacharidy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0" y="2082188"/>
            <a:ext cx="497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SACHARÓZA – </a:t>
            </a:r>
            <a:r>
              <a:rPr lang="sk-SK" sz="2400" b="1" i="1" dirty="0">
                <a:solidFill>
                  <a:srgbClr val="7030A0"/>
                </a:solidFill>
              </a:rPr>
              <a:t>repný, trstinový  cukor</a:t>
            </a:r>
          </a:p>
          <a:p>
            <a:pPr algn="ctr"/>
            <a:r>
              <a:rPr lang="sk-SK" sz="2400" b="1" dirty="0"/>
              <a:t>glukóza + fruktóza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220072" y="2259784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MALTÓZA – </a:t>
            </a:r>
            <a:r>
              <a:rPr lang="sk-SK" sz="2000" b="1" i="1" dirty="0">
                <a:solidFill>
                  <a:srgbClr val="7030A0"/>
                </a:solidFill>
              </a:rPr>
              <a:t>slad, kukuričný si</a:t>
            </a:r>
            <a:r>
              <a:rPr lang="sk-SK" sz="2000" b="1" dirty="0">
                <a:solidFill>
                  <a:srgbClr val="7030A0"/>
                </a:solidFill>
              </a:rPr>
              <a:t>rup</a:t>
            </a:r>
          </a:p>
          <a:p>
            <a:pPr algn="ctr"/>
            <a:r>
              <a:rPr lang="sk-SK" sz="2400" b="1" dirty="0"/>
              <a:t>glukóza + glukóza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-180528" y="5142225"/>
            <a:ext cx="438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LAKTÓZA – </a:t>
            </a:r>
            <a:r>
              <a:rPr lang="sk-SK" sz="2400" b="1" i="1" dirty="0">
                <a:solidFill>
                  <a:srgbClr val="7030A0"/>
                </a:solidFill>
              </a:rPr>
              <a:t>mliečny cukor – čerstvé mlieko</a:t>
            </a:r>
          </a:p>
          <a:p>
            <a:pPr algn="ctr"/>
            <a:r>
              <a:rPr lang="sk-SK" sz="2400" b="1" dirty="0"/>
              <a:t> </a:t>
            </a:r>
          </a:p>
        </p:txBody>
      </p:sp>
      <p:pic>
        <p:nvPicPr>
          <p:cNvPr id="2052" name="Picture 4" descr="Výsledok vyhľadávania obrázkov pre dopyt cukor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3381919"/>
            <a:ext cx="1080120" cy="14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kukuricny siru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49" y="3429000"/>
            <a:ext cx="1101294" cy="20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sla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8213" y="3429000"/>
            <a:ext cx="1224136" cy="22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ýsledok vyhľadávania obrázkov pre dopyt laktoza">
            <a:extLst>
              <a:ext uri="{FF2B5EF4-FFF2-40B4-BE49-F238E27FC236}">
                <a16:creationId xmlns:a16="http://schemas.microsoft.com/office/drawing/2014/main" id="{221A300C-3C0A-4637-9B78-BBAB8973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4897213"/>
            <a:ext cx="1663730" cy="16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90530-0CA8-4590-8157-EE48DBE9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laktóza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86E834-B519-4936-8BCB-CF54A6D8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LAKTÓZA – mliečny cukor</a:t>
            </a:r>
          </a:p>
          <a:p>
            <a:pPr>
              <a:buFontTx/>
              <a:buChar char="-"/>
            </a:pPr>
            <a:r>
              <a:rPr lang="sk-SK" dirty="0"/>
              <a:t>niekedy  spôsobuje tráviace problémy</a:t>
            </a:r>
          </a:p>
          <a:p>
            <a:pPr>
              <a:buFontTx/>
              <a:buChar char="-"/>
            </a:pPr>
            <a:r>
              <a:rPr lang="sk-SK" dirty="0" err="1"/>
              <a:t>bezlaktózové</a:t>
            </a:r>
            <a:r>
              <a:rPr lang="sk-SK" dirty="0"/>
              <a:t>  výrobky </a:t>
            </a:r>
          </a:p>
        </p:txBody>
      </p:sp>
      <p:pic>
        <p:nvPicPr>
          <p:cNvPr id="4" name="Picture 2" descr="Výsledok vyhľadávania obrázkov pre dopyt bezlaktozove">
            <a:extLst>
              <a:ext uri="{FF2B5EF4-FFF2-40B4-BE49-F238E27FC236}">
                <a16:creationId xmlns:a16="http://schemas.microsoft.com/office/drawing/2014/main" id="{17615202-C644-4C06-BCCC-2A38BC2A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80" y="3501008"/>
            <a:ext cx="2098576" cy="18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ok vyhľadávania obrázkov pre dopyt bezlaktozove">
            <a:extLst>
              <a:ext uri="{FF2B5EF4-FFF2-40B4-BE49-F238E27FC236}">
                <a16:creationId xmlns:a16="http://schemas.microsoft.com/office/drawing/2014/main" id="{CB1E647A-25BC-45E9-8B87-EE5C4E732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627" b="7425"/>
          <a:stretch/>
        </p:blipFill>
        <p:spPr bwMode="auto">
          <a:xfrm>
            <a:off x="3347864" y="3417892"/>
            <a:ext cx="1735832" cy="22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ok vyhľadávania obrázkov pre dopyt bezlaktozove">
            <a:extLst>
              <a:ext uri="{FF2B5EF4-FFF2-40B4-BE49-F238E27FC236}">
                <a16:creationId xmlns:a16="http://schemas.microsoft.com/office/drawing/2014/main" id="{FD708A2B-B0A9-437C-9471-5DEE03EB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58536"/>
            <a:ext cx="1231776" cy="28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5799588" cy="928694"/>
          </a:xfrm>
        </p:spPr>
        <p:txBody>
          <a:bodyPr/>
          <a:lstStyle/>
          <a:p>
            <a:pPr algn="ctr"/>
            <a:r>
              <a:rPr lang="sk-SK" b="1" dirty="0"/>
              <a:t>POLYSACHARIDY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611560" y="1727312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ŠKROB</a:t>
            </a:r>
          </a:p>
          <a:p>
            <a:pPr algn="ctr"/>
            <a:r>
              <a:rPr lang="sk-SK" b="1" i="1" dirty="0">
                <a:solidFill>
                  <a:srgbClr val="7030A0"/>
                </a:solidFill>
              </a:rPr>
              <a:t>zemiaky, obilniny, kukurica, múka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14281" y="5301775"/>
            <a:ext cx="457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CELULÓZA</a:t>
            </a:r>
          </a:p>
          <a:p>
            <a:pPr algn="ctr"/>
            <a:r>
              <a:rPr lang="sk-SK" sz="1600" b="1" i="1" dirty="0">
                <a:solidFill>
                  <a:srgbClr val="7030A0"/>
                </a:solidFill>
              </a:rPr>
              <a:t>bunková stena rastlín: vata, bavlna, papier</a:t>
            </a:r>
          </a:p>
        </p:txBody>
      </p:sp>
      <p:pic>
        <p:nvPicPr>
          <p:cNvPr id="3074" name="Picture 2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780246"/>
            <a:ext cx="854480" cy="12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2497" y="1807293"/>
            <a:ext cx="799779" cy="12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múk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2269" y="1851740"/>
            <a:ext cx="836247" cy="12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krupic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6546" y="1651475"/>
            <a:ext cx="828779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214282" y="3286124"/>
            <a:ext cx="421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GLYKOGÉN</a:t>
            </a:r>
          </a:p>
          <a:p>
            <a:pPr algn="ctr"/>
            <a:r>
              <a:rPr lang="sk-SK" b="1" i="1" dirty="0">
                <a:solidFill>
                  <a:srgbClr val="7030A0"/>
                </a:solidFill>
              </a:rPr>
              <a:t>Zásobný škrob v trénovaných svaloch a pečeni</a:t>
            </a:r>
          </a:p>
        </p:txBody>
      </p:sp>
      <p:pic>
        <p:nvPicPr>
          <p:cNvPr id="3082" name="Picture 10" descr="Výsledok vyhľadávania obrázkov pre dopyt bavln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3548" y="5301775"/>
            <a:ext cx="830597" cy="8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ok vyhľadávania obrázkov pre dopyt vata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7315" y="4772141"/>
            <a:ext cx="739843" cy="15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Výsledok vyhľadávania obrázkov pre dopyt bavlnene">
            <a:extLst>
              <a:ext uri="{FF2B5EF4-FFF2-40B4-BE49-F238E27FC236}">
                <a16:creationId xmlns:a16="http://schemas.microsoft.com/office/drawing/2014/main" id="{0F2882BE-B71D-4AD3-96B8-AFAC8A197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505" y="5244474"/>
            <a:ext cx="1670679" cy="8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B1067C1-0D11-4021-A402-8D776790D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33" y="3429000"/>
            <a:ext cx="1839549" cy="1224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233</TotalTime>
  <Words>334</Words>
  <Application>Microsoft Office PowerPoint</Application>
  <PresentationFormat>Prezentácia na obrazovke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Corbel</vt:lpstr>
      <vt:lpstr>Základ</vt:lpstr>
      <vt:lpstr>Sacharidy</vt:lpstr>
      <vt:lpstr>Prezentácia programu PowerPoint</vt:lpstr>
      <vt:lpstr>Sacharidy  </vt:lpstr>
      <vt:lpstr>Sacharidy</vt:lpstr>
      <vt:lpstr>Rozdelenie sacharidov</vt:lpstr>
      <vt:lpstr>Monosacharidy</vt:lpstr>
      <vt:lpstr>Oligosacharidy</vt:lpstr>
      <vt:lpstr>laktóza</vt:lpstr>
      <vt:lpstr>POLYSACHARIDY</vt:lpstr>
      <vt:lpstr>škrob</vt:lpstr>
      <vt:lpstr>celulóza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PC</dc:creator>
  <cp:lastModifiedBy>HP</cp:lastModifiedBy>
  <cp:revision>41</cp:revision>
  <dcterms:created xsi:type="dcterms:W3CDTF">2019-03-28T06:26:51Z</dcterms:created>
  <dcterms:modified xsi:type="dcterms:W3CDTF">2021-12-20T20:34:06Z</dcterms:modified>
</cp:coreProperties>
</file>