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3274A03-5CBD-46A3-B847-871E54BF0F76}" type="datetimeFigureOut">
              <a:rPr lang="sk-SK" smtClean="0"/>
              <a:t>19.12.2021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E0C6DBA-8D9D-469C-BF83-A86D866F85CB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hyperlink" Target="http://web.grcc.cc.mi.us/biosci/pictdata/103contents.htm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Rastlinná a živočíšna bunka 6. ročník</a:t>
            </a:r>
            <a:endParaRPr lang="sk-SK" dirty="0">
              <a:solidFill>
                <a:schemeClr val="tx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</a:rPr>
              <a:t>Mgr. Katarína Tabaková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Živočíšna bunka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bunka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1314" t="12842" r="8427" b="24316"/>
          <a:stretch>
            <a:fillRect/>
          </a:stretch>
        </p:blipFill>
        <p:spPr bwMode="auto">
          <a:xfrm>
            <a:off x="2987824" y="1916832"/>
            <a:ext cx="3905105" cy="4525962"/>
          </a:xfrm>
          <a:prstGeom prst="rect">
            <a:avLst/>
          </a:prstGeom>
          <a:noFill/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932040" y="1556792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 err="1"/>
              <a:t>Lyzozómy</a:t>
            </a:r>
            <a:endParaRPr lang="sk-SK" sz="2400" b="1" dirty="0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843808" y="1196752"/>
            <a:ext cx="43924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/>
              <a:t>Cytoplazmatická</a:t>
            </a:r>
          </a:p>
          <a:p>
            <a:r>
              <a:rPr lang="sk-SK" sz="2400" b="1" dirty="0"/>
              <a:t>membrána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84212" y="1844824"/>
            <a:ext cx="25196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/>
              <a:t>Mitochondrie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619250" y="2564904"/>
            <a:ext cx="142081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/>
              <a:t>Jadro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971550" y="3429000"/>
            <a:ext cx="21621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400" b="1" dirty="0" err="1"/>
              <a:t>Ribozómy</a:t>
            </a:r>
            <a:endParaRPr lang="sk-SK" sz="24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b="1" dirty="0" smtClean="0"/>
              <a:t>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neobsahuje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: 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1.vakuolu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2.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bunkovú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stenu</a:t>
            </a:r>
            <a:endParaRPr lang="sk-SK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3. </a:t>
            </a:r>
            <a:r>
              <a:rPr lang="sk-SK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chloroplasty</a:t>
            </a:r>
            <a:endParaRPr lang="sk-SK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sk-SK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obsahuje:</a:t>
            </a:r>
          </a:p>
          <a:p>
            <a:pPr>
              <a:buNone/>
            </a:pP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sk-SK" sz="28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lyzozómy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obsahujú enzýmy, podieľajúce sa na vnútrobunkovom trávení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sk-SK" sz="2800" b="1" dirty="0" err="1" smtClean="0">
                <a:solidFill>
                  <a:srgbClr val="33CC33"/>
                </a:solidFill>
                <a:latin typeface="Times New Roman" pitchFamily="18" charset="0"/>
                <a:cs typeface="Times New Roman" pitchFamily="18" charset="0"/>
              </a:rPr>
              <a:t>ribozómy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–  regulujú tvorbu bielkovín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Živočíšna bunka: 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Živočíšna bunka sa pohybuje:</a:t>
            </a:r>
            <a:b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pohyb zabezpečuje bičík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image001(1)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348880"/>
            <a:ext cx="2748212" cy="3589858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2060849"/>
            <a:ext cx="2664147" cy="2144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Ďakujem za pozornosť.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Marián\Desktop\1372311276_shkola02b.gif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6446" y="1481138"/>
            <a:ext cx="3331108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 smtClean="0"/>
              <a:t>-  </a:t>
            </a:r>
            <a:r>
              <a:rPr lang="sk-SK" dirty="0" smtClean="0"/>
              <a:t>veda, ktorá študuje bunku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sk-SK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b="1" dirty="0" err="1" smtClean="0">
                <a:solidFill>
                  <a:srgbClr val="33CC33"/>
                </a:solidFill>
              </a:rPr>
              <a:t>Robert</a:t>
            </a:r>
            <a:r>
              <a:rPr lang="sk-SK" b="1" dirty="0" smtClean="0">
                <a:solidFill>
                  <a:srgbClr val="33CC33"/>
                </a:solidFill>
              </a:rPr>
              <a:t> </a:t>
            </a:r>
            <a:r>
              <a:rPr lang="sk-SK" b="1" dirty="0" err="1" smtClean="0">
                <a:solidFill>
                  <a:srgbClr val="33CC33"/>
                </a:solidFill>
              </a:rPr>
              <a:t>Hook</a:t>
            </a:r>
            <a:endParaRPr lang="sk-SK" dirty="0" smtClean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sk-SK" dirty="0" smtClean="0"/>
              <a:t>- 1x </a:t>
            </a:r>
            <a:r>
              <a:rPr lang="sk-SK" dirty="0" smtClean="0"/>
              <a:t>popísal bunku v r.1665 </a:t>
            </a:r>
            <a:endParaRPr lang="sk-SK" b="1" dirty="0" smtClean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sk-SK" b="1" dirty="0" smtClean="0">
              <a:solidFill>
                <a:srgbClr val="33CC33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 smtClean="0"/>
              <a:t>                      Zistil, že korok je zložený z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 smtClean="0"/>
              <a:t>                       malých útvarov, ktoré nazval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sk-SK" dirty="0" smtClean="0">
                <a:solidFill>
                  <a:srgbClr val="22EC12"/>
                </a:solidFill>
              </a:rPr>
              <a:t>                       </a:t>
            </a:r>
            <a:r>
              <a:rPr lang="sk-SK" dirty="0" err="1" smtClean="0">
                <a:solidFill>
                  <a:srgbClr val="22EC12"/>
                </a:solidFill>
              </a:rPr>
              <a:t>cellulae</a:t>
            </a:r>
            <a:r>
              <a:rPr lang="sk-SK" dirty="0" smtClean="0">
                <a:solidFill>
                  <a:srgbClr val="22EC12"/>
                </a:solidFill>
              </a:rPr>
              <a:t> </a:t>
            </a:r>
            <a:r>
              <a:rPr lang="sk-SK" dirty="0" smtClean="0">
                <a:solidFill>
                  <a:srgbClr val="22EC12"/>
                </a:solidFill>
              </a:rPr>
              <a:t>- </a:t>
            </a:r>
            <a:r>
              <a:rPr lang="sk-SK" dirty="0" smtClean="0">
                <a:solidFill>
                  <a:srgbClr val="22EC12"/>
                </a:solidFill>
              </a:rPr>
              <a:t>bunka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Cytológia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7" descr="im000293%5B1%5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1939925" cy="2570163"/>
          </a:xfrm>
          <a:prstGeom prst="rect">
            <a:avLst/>
          </a:prstGeom>
          <a:noFill/>
        </p:spPr>
      </p:pic>
      <p:pic>
        <p:nvPicPr>
          <p:cNvPr id="5" name="Picture 9" descr="koro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581128"/>
            <a:ext cx="2376264" cy="2088232"/>
          </a:xfrm>
          <a:prstGeom prst="rect">
            <a:avLst/>
          </a:prstGeom>
          <a:noFill/>
        </p:spPr>
      </p:pic>
      <p:pic>
        <p:nvPicPr>
          <p:cNvPr id="6" name="Picture 11" descr="RobertHoo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620688"/>
            <a:ext cx="1817787" cy="25015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Nebunkové – vírusy</a:t>
            </a:r>
          </a:p>
          <a:p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sk-SK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sk-SK" dirty="0" smtClean="0">
                <a:latin typeface="Times New Roman" pitchFamily="18" charset="0"/>
                <a:cs typeface="Times New Roman" pitchFamily="18" charset="0"/>
              </a:rPr>
              <a:t>Bunkové organizmy – huby, rastliny, živočíchy  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Organizmy podľa bunkovej štruktúry delíme: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diagram_vir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5"/>
            <a:ext cx="2039937" cy="1512168"/>
          </a:xfrm>
          <a:prstGeom prst="rect">
            <a:avLst/>
          </a:prstGeom>
          <a:noFill/>
        </p:spPr>
      </p:pic>
      <p:pic>
        <p:nvPicPr>
          <p:cNvPr id="5" name="Picture 11" descr="22795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1052736"/>
            <a:ext cx="1653480" cy="1440160"/>
          </a:xfrm>
          <a:prstGeom prst="rect">
            <a:avLst/>
          </a:prstGeom>
          <a:noFill/>
        </p:spPr>
      </p:pic>
      <p:pic>
        <p:nvPicPr>
          <p:cNvPr id="6" name="Picture 5" descr="hub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2957512" cy="2217737"/>
          </a:xfrm>
          <a:prstGeom prst="rect">
            <a:avLst/>
          </a:prstGeom>
          <a:noFill/>
        </p:spPr>
      </p:pic>
      <p:pic>
        <p:nvPicPr>
          <p:cNvPr id="1026" name="Picture 2" descr="Záhradný kvet / Amiahandmade - SAShE.sk - Handmade Fotografi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4" y="3501008"/>
            <a:ext cx="2736304" cy="2448272"/>
          </a:xfrm>
          <a:prstGeom prst="rect">
            <a:avLst/>
          </a:prstGeom>
          <a:noFill/>
        </p:spPr>
      </p:pic>
      <p:pic>
        <p:nvPicPr>
          <p:cNvPr id="1028" name="Picture 4" descr="Králik ako domáce zviera. Aké sú jeho výhody? - Zvieratká.Pravd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28184" y="3501008"/>
            <a:ext cx="2592288" cy="2376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sk-SK" sz="2400" dirty="0" smtClean="0">
                <a:solidFill>
                  <a:srgbClr val="FF0000"/>
                </a:solidFill>
              </a:rPr>
              <a:t>-  </a:t>
            </a:r>
            <a:r>
              <a:rPr lang="sk-SK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je základná funkčná a stavebná jednotka všetkých  organizmov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sk-S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Je najmenší živý útvar schopný: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- samostatnej existencie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ozmnožovať sa</a:t>
            </a: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rásť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prijímať a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vylučovať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látky</a:t>
            </a:r>
          </a:p>
          <a:p>
            <a:pPr>
              <a:lnSpc>
                <a:spcPct val="80000"/>
              </a:lnSpc>
              <a:buFontTx/>
              <a:buChar char="-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pohybovať sa</a:t>
            </a:r>
          </a:p>
          <a:p>
            <a:pPr>
              <a:lnSpc>
                <a:spcPct val="80000"/>
              </a:lnSpc>
              <a:buFontTx/>
              <a:buNone/>
            </a:pPr>
            <a:endParaRPr lang="sk-SK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 závislosti od funkcie majú bunky rozličný tvar, pôvod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veľkosť</a:t>
            </a: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dirty="0" smtClean="0">
                <a:solidFill>
                  <a:schemeClr val="tx1"/>
                </a:solidFill>
              </a:rPr>
              <a:t>BUNKA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4" name="Picture 5" descr="bun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5600" y="2205038"/>
            <a:ext cx="2881313" cy="2319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2700" dirty="0" smtClean="0">
                <a:solidFill>
                  <a:schemeClr val="tx1"/>
                </a:solidFill>
              </a:rPr>
              <a:t/>
            </a:r>
            <a:br>
              <a:rPr lang="sk-SK" sz="2700" dirty="0" smtClean="0">
                <a:solidFill>
                  <a:schemeClr val="tx1"/>
                </a:solidFill>
              </a:rPr>
            </a:br>
            <a:r>
              <a:rPr lang="sk-SK" sz="2700" dirty="0" smtClean="0">
                <a:solidFill>
                  <a:schemeClr val="tx1"/>
                </a:solidFill>
              </a:rPr>
              <a:t/>
            </a:r>
            <a:br>
              <a:rPr lang="sk-SK" sz="2700" dirty="0" smtClean="0">
                <a:solidFill>
                  <a:schemeClr val="tx1"/>
                </a:solidFill>
              </a:rPr>
            </a:br>
            <a:r>
              <a:rPr lang="sk-SK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TVAR BUNIEK:</a:t>
            </a:r>
            <a:r>
              <a:rPr lang="sk-SK" sz="2700" dirty="0" smtClean="0">
                <a:solidFill>
                  <a:schemeClr val="tx1"/>
                </a:solidFill>
              </a:rPr>
              <a:t/>
            </a:r>
            <a:br>
              <a:rPr lang="sk-SK" sz="2700" dirty="0" smtClean="0">
                <a:solidFill>
                  <a:schemeClr val="tx1"/>
                </a:solidFill>
              </a:rPr>
            </a:br>
            <a:r>
              <a:rPr lang="sk-SK" sz="2700" dirty="0" smtClean="0">
                <a:solidFill>
                  <a:schemeClr val="tx1"/>
                </a:solidFill>
              </a:rPr>
              <a:t/>
            </a:r>
            <a:br>
              <a:rPr lang="sk-SK" sz="2700" dirty="0" smtClean="0">
                <a:solidFill>
                  <a:schemeClr val="tx1"/>
                </a:solidFill>
              </a:rPr>
            </a:br>
            <a:r>
              <a:rPr lang="sk-SK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Napriek </a:t>
            </a:r>
            <a:r>
              <a:rPr lang="sk-SK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tomu majú rovnakú základnú stavbu!</a:t>
            </a:r>
            <a:r>
              <a:rPr lang="sk-SK" sz="4400" dirty="0" smtClean="0">
                <a:solidFill>
                  <a:srgbClr val="FFFF00"/>
                </a:solidFill>
              </a:rPr>
              <a:t/>
            </a:r>
            <a:br>
              <a:rPr lang="sk-SK" sz="4400" dirty="0" smtClean="0">
                <a:solidFill>
                  <a:srgbClr val="FFFF00"/>
                </a:solidFill>
              </a:rPr>
            </a:br>
            <a:endParaRPr lang="sk-SK" dirty="0"/>
          </a:p>
        </p:txBody>
      </p:sp>
      <p:sp>
        <p:nvSpPr>
          <p:cNvPr id="6" name="Zástupný symbol obsah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dirty="0" smtClean="0"/>
              <a:t>Nervová                         bunky pokožky </a:t>
            </a:r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dirty="0" smtClean="0"/>
              <a:t>Pohlavná                         krvné bunky</a:t>
            </a:r>
            <a:endParaRPr lang="sk-SK" dirty="0" smtClean="0"/>
          </a:p>
        </p:txBody>
      </p:sp>
      <p:pic>
        <p:nvPicPr>
          <p:cNvPr id="7" name="Picture 5" descr="6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2214562" cy="1660525"/>
          </a:xfrm>
          <a:prstGeom prst="rect">
            <a:avLst/>
          </a:prstGeom>
          <a:noFill/>
        </p:spPr>
      </p:pic>
      <p:pic>
        <p:nvPicPr>
          <p:cNvPr id="8" name="Picture 8" descr="10376793-spermia-a-vajick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437112"/>
            <a:ext cx="2160240" cy="1584176"/>
          </a:xfrm>
          <a:prstGeom prst="rect">
            <a:avLst/>
          </a:prstGeom>
          <a:noFill/>
        </p:spPr>
      </p:pic>
      <p:pic>
        <p:nvPicPr>
          <p:cNvPr id="9" name="Picture 11" descr="bunky cibu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2132856"/>
            <a:ext cx="2562225" cy="1657350"/>
          </a:xfrm>
          <a:prstGeom prst="rect">
            <a:avLst/>
          </a:prstGeom>
          <a:noFill/>
        </p:spPr>
      </p:pic>
      <p:pic>
        <p:nvPicPr>
          <p:cNvPr id="10" name="Picture 14" descr="OB166ca5_krvink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4221088"/>
            <a:ext cx="3124200" cy="2343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Rastlinná bunka</a:t>
            </a:r>
            <a:endParaRPr lang="sk-SK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 descr="bunka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561" t="1350" r="45401" b="10912"/>
          <a:stretch>
            <a:fillRect/>
          </a:stretch>
        </p:blipFill>
        <p:spPr bwMode="auto">
          <a:xfrm>
            <a:off x="755576" y="1412776"/>
            <a:ext cx="3043960" cy="4525962"/>
          </a:xfrm>
          <a:prstGeom prst="rect">
            <a:avLst/>
          </a:prstGeom>
          <a:noFill/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3707904" y="1196752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Cytoplazmatická </a:t>
            </a:r>
            <a:r>
              <a:rPr lang="sk-SK" sz="2000" b="1" dirty="0" smtClean="0"/>
              <a:t>   membrána</a:t>
            </a:r>
            <a:endParaRPr lang="sk-SK" sz="2000" b="1" dirty="0"/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3708400" y="1916832"/>
            <a:ext cx="24477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</a:t>
            </a:r>
            <a:r>
              <a:rPr lang="sk-SK" sz="2000" b="1" dirty="0" smtClean="0"/>
              <a:t>Mitochondrie</a:t>
            </a:r>
            <a:endParaRPr lang="sk-SK" sz="2000" b="1" dirty="0"/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3708400" y="2564904"/>
            <a:ext cx="94615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Jadro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3708400" y="3789040"/>
            <a:ext cx="12287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Vakuola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708400" y="4653136"/>
            <a:ext cx="19437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</a:t>
            </a:r>
            <a:r>
              <a:rPr lang="sk-SK" sz="2000" b="1" dirty="0" err="1" smtClean="0"/>
              <a:t>Chloroplasty</a:t>
            </a:r>
            <a:endParaRPr lang="sk-SK" sz="2000" b="1" dirty="0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3708400" y="5157192"/>
            <a:ext cx="2663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sk-SK" sz="2000" b="1" dirty="0"/>
              <a:t>  Bunková </a:t>
            </a:r>
            <a:r>
              <a:rPr lang="sk-SK" sz="2000" b="1" dirty="0" smtClean="0"/>
              <a:t>stena </a:t>
            </a:r>
            <a:endParaRPr lang="sk-SK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Cytoplazma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– tvorí vnútorné prostredie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bunky</a:t>
            </a:r>
          </a:p>
          <a:p>
            <a:pPr>
              <a:buNone/>
            </a:pP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Chloroplasty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– obsahujú chlorofyl, prebieha v nich </a:t>
            </a:r>
            <a:r>
              <a:rPr lang="sk-SK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fotosyntéza</a:t>
            </a:r>
          </a:p>
          <a:p>
            <a:pPr>
              <a:buNone/>
            </a:pPr>
            <a:endParaRPr lang="sk-SK" sz="2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Bunková  stena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– tvorí povrch bunky, 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určuje jej tvar</a:t>
            </a:r>
          </a:p>
          <a:p>
            <a:pPr>
              <a:buNone/>
            </a:pP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dobre prepúšťa vodu a minerálne látky</a:t>
            </a: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>
                <a:solidFill>
                  <a:schemeClr val="tx1"/>
                </a:solidFill>
              </a:rPr>
              <a:t>Organely</a:t>
            </a:r>
            <a:endParaRPr lang="sk-SK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Jadro</a:t>
            </a:r>
            <a:r>
              <a:rPr lang="sk-SK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-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riadi životné procesy, delenie a prenos dedičných vlastností</a:t>
            </a:r>
          </a:p>
          <a:p>
            <a:pPr>
              <a:buNone/>
            </a:pPr>
            <a:r>
              <a:rPr lang="sk-SK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Vakuola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obsahuje 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bunkovú 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šťavu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k-SK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Môže byť rôzne </a:t>
            </a:r>
            <a:r>
              <a:rPr lang="sk-SK" sz="2800" dirty="0" smtClean="0">
                <a:latin typeface="Times New Roman" pitchFamily="18" charset="0"/>
                <a:cs typeface="Times New Roman" pitchFamily="18" charset="0"/>
              </a:rPr>
              <a:t>sfarbená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12" descr="jadro_ce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501008"/>
            <a:ext cx="3096344" cy="2376264"/>
          </a:xfrm>
          <a:prstGeom prst="rect">
            <a:avLst/>
          </a:prstGeom>
          <a:noFill/>
        </p:spPr>
      </p:pic>
      <p:pic>
        <p:nvPicPr>
          <p:cNvPr id="5" name="Picture 6" descr="vacuo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789040"/>
            <a:ext cx="2880320" cy="2520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Mitochondrie</a:t>
            </a:r>
            <a:r>
              <a:rPr lang="sk-S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– zabezpečujú bunkové dýchanie</a:t>
            </a:r>
          </a:p>
          <a:p>
            <a:pPr>
              <a:buNone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                           energetické centrum</a:t>
            </a:r>
          </a:p>
          <a:p>
            <a:pPr>
              <a:buNone/>
            </a:pPr>
            <a:endParaRPr lang="sk-SK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Picture 5" descr="mitochondri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60848"/>
            <a:ext cx="2160240" cy="1584176"/>
          </a:xfrm>
          <a:prstGeom prst="rect">
            <a:avLst/>
          </a:prstGeom>
          <a:noFill/>
        </p:spPr>
      </p:pic>
      <p:pic>
        <p:nvPicPr>
          <p:cNvPr id="5" name="Picture 7" descr="mitochondrie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988840"/>
            <a:ext cx="1873250" cy="1868487"/>
          </a:xfrm>
          <a:prstGeom prst="rect">
            <a:avLst/>
          </a:prstGeom>
          <a:noFill/>
        </p:spPr>
      </p:pic>
      <p:sp>
        <p:nvSpPr>
          <p:cNvPr id="6" name="Obdĺžnik 5"/>
          <p:cNvSpPr/>
          <p:nvPr/>
        </p:nvSpPr>
        <p:spPr>
          <a:xfrm>
            <a:off x="539552" y="2828836"/>
            <a:ext cx="79208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k-SK" b="1" dirty="0" smtClean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</a:endParaRPr>
          </a:p>
          <a:p>
            <a:endParaRPr lang="sk-SK" b="1" dirty="0" smtClean="0">
              <a:solidFill>
                <a:srgbClr val="FFFF00"/>
              </a:solidFill>
            </a:endParaRPr>
          </a:p>
          <a:p>
            <a:endParaRPr lang="sk-SK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k-SK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Cytoplazmatická membrána</a:t>
            </a:r>
            <a:r>
              <a:rPr lang="sk-SK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– tvorí hranicu medzi vonkajším a vnútorným prostredím</a:t>
            </a:r>
          </a:p>
          <a:p>
            <a:r>
              <a:rPr lang="sk-SK" sz="2400" dirty="0" smtClean="0"/>
              <a:t>                                                 </a:t>
            </a:r>
            <a:endParaRPr lang="sk-SK" sz="24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46</TotalTime>
  <Words>252</Words>
  <Application>Microsoft Office PowerPoint</Application>
  <PresentationFormat>Prezentácia na obrazovke (4:3)</PresentationFormat>
  <Paragraphs>75</Paragraphs>
  <Slides>13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13</vt:i4>
      </vt:variant>
    </vt:vector>
  </HeadingPairs>
  <TitlesOfParts>
    <vt:vector size="14" baseType="lpstr">
      <vt:lpstr>Hala</vt:lpstr>
      <vt:lpstr>Rastlinná a živočíšna bunka 6. ročník</vt:lpstr>
      <vt:lpstr>Cytológia</vt:lpstr>
      <vt:lpstr>Organizmy podľa bunkovej štruktúry delíme:</vt:lpstr>
      <vt:lpstr>BUNKA</vt:lpstr>
      <vt:lpstr>  TVAR BUNIEK:  Napriek tomu majú rovnakú základnú stavbu! </vt:lpstr>
      <vt:lpstr>Rastlinná bunka</vt:lpstr>
      <vt:lpstr>Organely</vt:lpstr>
      <vt:lpstr>Snímka 8</vt:lpstr>
      <vt:lpstr>Snímka 9</vt:lpstr>
      <vt:lpstr>Živočíšna bunka</vt:lpstr>
      <vt:lpstr>Živočíšna bunka: </vt:lpstr>
      <vt:lpstr>Živočíšna bunka sa pohybuje: pohyb zabezpečuje bičík</vt:lpstr>
      <vt:lpstr>Ďakujem za pozornosť.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Rastlinná a živočíšna bunka 6. ročník</dc:title>
  <dc:creator>zakladnaskolasol@gmail.com</dc:creator>
  <cp:lastModifiedBy>zakladnaskolasol@gmail.com</cp:lastModifiedBy>
  <cp:revision>5</cp:revision>
  <dcterms:created xsi:type="dcterms:W3CDTF">2021-12-19T13:13:15Z</dcterms:created>
  <dcterms:modified xsi:type="dcterms:W3CDTF">2021-12-19T13:59:21Z</dcterms:modified>
</cp:coreProperties>
</file>